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Lst>
  <p:notesMasterIdLst>
    <p:notesMasterId r:id="rId61"/>
  </p:notesMasterIdLst>
  <p:sldIdLst>
    <p:sldId id="2437" r:id="rId2"/>
    <p:sldId id="2526" r:id="rId3"/>
    <p:sldId id="2432" r:id="rId4"/>
    <p:sldId id="2433" r:id="rId5"/>
    <p:sldId id="2434" r:id="rId6"/>
    <p:sldId id="2384" r:id="rId7"/>
    <p:sldId id="2386" r:id="rId8"/>
    <p:sldId id="2501" r:id="rId9"/>
    <p:sldId id="2483" r:id="rId10"/>
    <p:sldId id="2469" r:id="rId11"/>
    <p:sldId id="2484" r:id="rId12"/>
    <p:sldId id="2518" r:id="rId13"/>
    <p:sldId id="2527" r:id="rId14"/>
    <p:sldId id="2443" r:id="rId15"/>
    <p:sldId id="2479" r:id="rId16"/>
    <p:sldId id="2470" r:id="rId17"/>
    <p:sldId id="2445" r:id="rId18"/>
    <p:sldId id="2446" r:id="rId19"/>
    <p:sldId id="2447" r:id="rId20"/>
    <p:sldId id="2440" r:id="rId21"/>
    <p:sldId id="2442" r:id="rId22"/>
    <p:sldId id="2450" r:id="rId23"/>
    <p:sldId id="2461" r:id="rId24"/>
    <p:sldId id="2452" r:id="rId25"/>
    <p:sldId id="2449" r:id="rId26"/>
    <p:sldId id="2453" r:id="rId27"/>
    <p:sldId id="2519" r:id="rId28"/>
    <p:sldId id="2520" r:id="rId29"/>
    <p:sldId id="2521" r:id="rId30"/>
    <p:sldId id="2522" r:id="rId31"/>
    <p:sldId id="2525" r:id="rId32"/>
    <p:sldId id="2523" r:id="rId33"/>
    <p:sldId id="2524" r:id="rId34"/>
    <p:sldId id="2463" r:id="rId35"/>
    <p:sldId id="2454" r:id="rId36"/>
    <p:sldId id="2455" r:id="rId37"/>
    <p:sldId id="2456" r:id="rId38"/>
    <p:sldId id="2457" r:id="rId39"/>
    <p:sldId id="2464" r:id="rId40"/>
    <p:sldId id="2473" r:id="rId41"/>
    <p:sldId id="2467" r:id="rId42"/>
    <p:sldId id="2466" r:id="rId43"/>
    <p:sldId id="2468" r:id="rId44"/>
    <p:sldId id="2480" r:id="rId45"/>
    <p:sldId id="2513" r:id="rId46"/>
    <p:sldId id="2488" r:id="rId47"/>
    <p:sldId id="2489" r:id="rId48"/>
    <p:sldId id="2490" r:id="rId49"/>
    <p:sldId id="2491" r:id="rId50"/>
    <p:sldId id="2503" r:id="rId51"/>
    <p:sldId id="2514" r:id="rId52"/>
    <p:sldId id="2528" r:id="rId53"/>
    <p:sldId id="2493" r:id="rId54"/>
    <p:sldId id="2500" r:id="rId55"/>
    <p:sldId id="2509" r:id="rId56"/>
    <p:sldId id="2511" r:id="rId57"/>
    <p:sldId id="2512" r:id="rId58"/>
    <p:sldId id="2515" r:id="rId59"/>
    <p:sldId id="2516" r:id="rId60"/>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6" userDrawn="1">
          <p15:clr>
            <a:srgbClr val="A4A3A4"/>
          </p15:clr>
        </p15:guide>
        <p15:guide id="2" orient="horz" pos="8160" userDrawn="1">
          <p15:clr>
            <a:srgbClr val="A4A3A4"/>
          </p15:clr>
        </p15:guide>
        <p15:guide id="3" pos="14254" userDrawn="1">
          <p15:clr>
            <a:srgbClr val="A4A3A4"/>
          </p15:clr>
        </p15:guide>
        <p15:guide id="5" pos="1102" userDrawn="1">
          <p15:clr>
            <a:srgbClr val="A4A3A4"/>
          </p15:clr>
        </p15:guide>
        <p15:guide id="7"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41B31"/>
    <a:srgbClr val="293039"/>
    <a:srgbClr val="31A4D9"/>
    <a:srgbClr val="FF5F90"/>
    <a:srgbClr val="E0517B"/>
    <a:srgbClr val="374A6A"/>
    <a:srgbClr val="FFC737"/>
    <a:srgbClr val="494949"/>
    <a:srgbClr val="39BDF9"/>
    <a:srgbClr val="63D9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90" autoAdjust="0"/>
    <p:restoredTop sz="94295" autoAdjust="0"/>
  </p:normalViewPr>
  <p:slideViewPr>
    <p:cSldViewPr snapToGrid="0" snapToObjects="1">
      <p:cViewPr>
        <p:scale>
          <a:sx n="76" d="100"/>
          <a:sy n="76" d="100"/>
        </p:scale>
        <p:origin x="-328" y="-2120"/>
      </p:cViewPr>
      <p:guideLst>
        <p:guide orient="horz" pos="456"/>
        <p:guide orient="horz" pos="8160"/>
        <p:guide pos="14254"/>
        <p:guide pos="1102"/>
        <p:guide pos="7678"/>
      </p:guideLst>
    </p:cSldViewPr>
  </p:slideViewPr>
  <p:notesTextViewPr>
    <p:cViewPr>
      <p:scale>
        <a:sx n="100" d="100"/>
        <a:sy n="100" d="100"/>
      </p:scale>
      <p:origin x="0" y="0"/>
    </p:cViewPr>
  </p:notesTextViewPr>
  <p:sorterViewPr>
    <p:cViewPr>
      <p:scale>
        <a:sx n="44" d="100"/>
        <a:sy n="4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Source Sans Pro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Source Sans Pro Light" charset="0"/>
              </a:defRPr>
            </a:lvl1pPr>
          </a:lstStyle>
          <a:p>
            <a:fld id="{EFC10EE1-B198-C942-8235-326C972CBB30}" type="datetimeFigureOut">
              <a:rPr lang="en-US" smtClean="0"/>
              <a:pPr/>
              <a:t>12/3/17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Source Sans Pro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Source Sans Pro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Source Sans Pro Light" charset="0"/>
        <a:ea typeface="+mn-ea"/>
        <a:cs typeface="+mn-cs"/>
      </a:defRPr>
    </a:lvl1pPr>
    <a:lvl2pPr marL="914217" algn="l" defTabSz="914217" rtl="0" eaLnBrk="1" latinLnBrk="0" hangingPunct="1">
      <a:defRPr sz="2400" b="0" i="0" kern="1200">
        <a:solidFill>
          <a:schemeClr val="tx1"/>
        </a:solidFill>
        <a:latin typeface="Source Sans Pro Light" charset="0"/>
        <a:ea typeface="+mn-ea"/>
        <a:cs typeface="+mn-cs"/>
      </a:defRPr>
    </a:lvl2pPr>
    <a:lvl3pPr marL="1828434" algn="l" defTabSz="914217" rtl="0" eaLnBrk="1" latinLnBrk="0" hangingPunct="1">
      <a:defRPr sz="2400" b="0" i="0" kern="1200">
        <a:solidFill>
          <a:schemeClr val="tx1"/>
        </a:solidFill>
        <a:latin typeface="Source Sans Pro Light" charset="0"/>
        <a:ea typeface="+mn-ea"/>
        <a:cs typeface="+mn-cs"/>
      </a:defRPr>
    </a:lvl3pPr>
    <a:lvl4pPr marL="2742651" algn="l" defTabSz="914217" rtl="0" eaLnBrk="1" latinLnBrk="0" hangingPunct="1">
      <a:defRPr sz="2400" b="0" i="0" kern="1200">
        <a:solidFill>
          <a:schemeClr val="tx1"/>
        </a:solidFill>
        <a:latin typeface="Source Sans Pro Light" charset="0"/>
        <a:ea typeface="+mn-ea"/>
        <a:cs typeface="+mn-cs"/>
      </a:defRPr>
    </a:lvl4pPr>
    <a:lvl5pPr marL="3656868" algn="l" defTabSz="914217" rtl="0" eaLnBrk="1" latinLnBrk="0" hangingPunct="1">
      <a:defRPr sz="2400" b="0" i="0" kern="1200">
        <a:solidFill>
          <a:schemeClr val="tx1"/>
        </a:solidFill>
        <a:latin typeface="Source Sans Pro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79963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59047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sz="2400" b="0" i="0" kern="1200" dirty="0" smtClean="0">
                <a:solidFill>
                  <a:schemeClr val="tx1"/>
                </a:solidFill>
                <a:effectLst/>
                <a:latin typeface="Source Sans Pro Light" charset="0"/>
                <a:ea typeface="+mn-ea"/>
                <a:cs typeface="+mn-cs"/>
              </a:rPr>
              <a:t>https://</a:t>
            </a:r>
            <a:r>
              <a:rPr lang="en-US" sz="2400" b="0" i="0" kern="1200" dirty="0" err="1" smtClean="0">
                <a:solidFill>
                  <a:schemeClr val="tx1"/>
                </a:solidFill>
                <a:effectLst/>
                <a:latin typeface="Source Sans Pro Light" charset="0"/>
                <a:ea typeface="+mn-ea"/>
                <a:cs typeface="+mn-cs"/>
              </a:rPr>
              <a:t>github.com</a:t>
            </a:r>
            <a:r>
              <a:rPr lang="en-US" sz="2400" b="0" i="0" kern="1200" dirty="0" smtClean="0">
                <a:solidFill>
                  <a:schemeClr val="tx1"/>
                </a:solidFill>
                <a:effectLst/>
                <a:latin typeface="Source Sans Pro Light" charset="0"/>
                <a:ea typeface="+mn-ea"/>
                <a:cs typeface="+mn-cs"/>
              </a:rPr>
              <a:t>/Apple-FOSS-Mirror/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/blob/master/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/CommonCryptor.h#L287</a:t>
            </a:r>
          </a:p>
          <a:p>
            <a:pPr marL="457200" indent="-457200">
              <a:buAutoNum type="arabicPeriod"/>
            </a:pPr>
            <a:endParaRPr lang="en-US" sz="2400" b="0" i="0" kern="1200" dirty="0" smtClean="0">
              <a:solidFill>
                <a:schemeClr val="tx1"/>
              </a:solidFill>
              <a:effectLst/>
              <a:latin typeface="Source Sans Pro Light" charset="0"/>
              <a:ea typeface="+mn-ea"/>
              <a:cs typeface="+mn-cs"/>
            </a:endParaRPr>
          </a:p>
          <a:p>
            <a:pPr marL="457200" indent="-457200">
              <a:buAutoNum type="arabicPeriod"/>
            </a:pPr>
            <a:r>
              <a:rPr lang="en-US" sz="2400" b="0" i="0" kern="1200" dirty="0" smtClean="0">
                <a:solidFill>
                  <a:schemeClr val="tx1"/>
                </a:solidFill>
                <a:effectLst/>
                <a:latin typeface="Source Sans Pro Light" charset="0"/>
                <a:ea typeface="+mn-ea"/>
                <a:cs typeface="+mn-cs"/>
              </a:rPr>
              <a:t>The exact method of constructing the watermark depends on the exact function providing the IVs, but the general recipe is to create two encrypted sectors which have identical first blocks B1 and B2 these two are then related to each other. Thus the encryption of B1 is identical to the encryption of B2, leaving a watermark on the disk. The exact pattern of "same-different-same-different" on disk can then be altered to make the watermark unique to a given file.</a:t>
            </a:r>
            <a:r>
              <a:rPr lang="en-US" sz="2400" b="0" i="0" kern="1200" baseline="0" dirty="0" smtClean="0">
                <a:solidFill>
                  <a:schemeClr val="tx1"/>
                </a:solidFill>
                <a:effectLst/>
                <a:latin typeface="Source Sans Pro Light" charset="0"/>
                <a:ea typeface="+mn-ea"/>
                <a:cs typeface="+mn-cs"/>
              </a:rPr>
              <a:t> </a:t>
            </a:r>
            <a:r>
              <a:rPr lang="en-US" dirty="0" smtClean="0"/>
              <a:t>https://</a:t>
            </a:r>
            <a:r>
              <a:rPr lang="en-US" dirty="0" err="1" smtClean="0"/>
              <a:t>en.wikipedia.org</a:t>
            </a:r>
            <a:r>
              <a:rPr lang="en-US" dirty="0" smtClean="0"/>
              <a:t>/wiki/Disk_encryption_theory#Xor.E2.80.93encrypt.E2.80.93xor_.28XEX.29</a:t>
            </a:r>
          </a:p>
          <a:p>
            <a:pPr marL="457200" indent="-457200">
              <a:buAutoNum type="arabicPeriod"/>
            </a:pPr>
            <a:endParaRPr lang="en-US" dirty="0" smtClean="0"/>
          </a:p>
          <a:p>
            <a:pPr marL="457200" indent="-457200">
              <a:buAutoNum type="arabicPeriod"/>
            </a:pPr>
            <a:r>
              <a:rPr lang="en-US" dirty="0" smtClean="0"/>
              <a:t>http://</a:t>
            </a:r>
            <a:r>
              <a:rPr lang="en-US" dirty="0" err="1" smtClean="0"/>
              <a:t>www.jakoblell.com</a:t>
            </a:r>
            <a:r>
              <a:rPr lang="en-US"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2032819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sz="2400" b="0" i="0" kern="1200" dirty="0" smtClean="0">
                <a:solidFill>
                  <a:schemeClr val="tx1"/>
                </a:solidFill>
                <a:effectLst/>
                <a:latin typeface="Source Sans Pro Light" charset="0"/>
                <a:ea typeface="+mn-ea"/>
                <a:cs typeface="+mn-cs"/>
              </a:rPr>
              <a:t>https://</a:t>
            </a:r>
            <a:r>
              <a:rPr lang="en-US" sz="2400" b="0" i="0" kern="1200" dirty="0" err="1" smtClean="0">
                <a:solidFill>
                  <a:schemeClr val="tx1"/>
                </a:solidFill>
                <a:effectLst/>
                <a:latin typeface="Source Sans Pro Light" charset="0"/>
                <a:ea typeface="+mn-ea"/>
                <a:cs typeface="+mn-cs"/>
              </a:rPr>
              <a:t>github.com</a:t>
            </a:r>
            <a:r>
              <a:rPr lang="en-US" sz="2400" b="0" i="0" kern="1200" dirty="0" smtClean="0">
                <a:solidFill>
                  <a:schemeClr val="tx1"/>
                </a:solidFill>
                <a:effectLst/>
                <a:latin typeface="Source Sans Pro Light" charset="0"/>
                <a:ea typeface="+mn-ea"/>
                <a:cs typeface="+mn-cs"/>
              </a:rPr>
              <a:t>/Apple-FOSS-Mirror/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/blob/master/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/CommonCryptor.h#L287</a:t>
            </a:r>
          </a:p>
          <a:p>
            <a:pPr marL="457200" indent="-457200">
              <a:buAutoNum type="arabicPeriod"/>
            </a:pPr>
            <a:endParaRPr lang="en-US" sz="2400" b="0" i="0" kern="1200" dirty="0" smtClean="0">
              <a:solidFill>
                <a:schemeClr val="tx1"/>
              </a:solidFill>
              <a:effectLst/>
              <a:latin typeface="Source Sans Pro Light" charset="0"/>
              <a:ea typeface="+mn-ea"/>
              <a:cs typeface="+mn-cs"/>
            </a:endParaRPr>
          </a:p>
          <a:p>
            <a:pPr marL="457200" indent="-457200">
              <a:buAutoNum type="arabicPeriod"/>
            </a:pPr>
            <a:r>
              <a:rPr lang="en-US" sz="2400" b="0" i="0" kern="1200" dirty="0" smtClean="0">
                <a:solidFill>
                  <a:schemeClr val="tx1"/>
                </a:solidFill>
                <a:effectLst/>
                <a:latin typeface="Source Sans Pro Light" charset="0"/>
                <a:ea typeface="+mn-ea"/>
                <a:cs typeface="+mn-cs"/>
              </a:rPr>
              <a:t>The exact method of constructing the watermark depends on the exact function providing the IVs, but the general recipe is to create two encrypted sectors which have identical first blocks B1 and B2 these two are then related to each other. Thus the encryption of B1 is identical to the encryption of B2, leaving a watermark on the disk. The exact pattern of "same-different-same-different" on disk can then be altered to make the watermark unique to a given file.</a:t>
            </a:r>
            <a:r>
              <a:rPr lang="en-US" sz="2400" b="0" i="0" kern="1200" baseline="0" dirty="0" smtClean="0">
                <a:solidFill>
                  <a:schemeClr val="tx1"/>
                </a:solidFill>
                <a:effectLst/>
                <a:latin typeface="Source Sans Pro Light" charset="0"/>
                <a:ea typeface="+mn-ea"/>
                <a:cs typeface="+mn-cs"/>
              </a:rPr>
              <a:t> </a:t>
            </a:r>
            <a:r>
              <a:rPr lang="en-US" dirty="0" smtClean="0"/>
              <a:t>https://</a:t>
            </a:r>
            <a:r>
              <a:rPr lang="en-US" dirty="0" err="1" smtClean="0"/>
              <a:t>en.wikipedia.org</a:t>
            </a:r>
            <a:r>
              <a:rPr lang="en-US" dirty="0" smtClean="0"/>
              <a:t>/wiki/Disk_encryption_theory#Xor.E2.80.93encrypt.E2.80.93xor_.28XEX.29</a:t>
            </a:r>
          </a:p>
          <a:p>
            <a:pPr marL="457200" indent="-457200">
              <a:buAutoNum type="arabicPeriod"/>
            </a:pPr>
            <a:endParaRPr lang="en-US" dirty="0" smtClean="0"/>
          </a:p>
          <a:p>
            <a:pPr marL="457200" indent="-457200">
              <a:buAutoNum type="arabicPeriod"/>
            </a:pPr>
            <a:r>
              <a:rPr lang="en-US" dirty="0" smtClean="0"/>
              <a:t>http://</a:t>
            </a:r>
            <a:r>
              <a:rPr lang="en-US" dirty="0" err="1" smtClean="0"/>
              <a:t>www.jakoblell.com</a:t>
            </a:r>
            <a:r>
              <a:rPr lang="en-US"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208330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sz="2400" b="0" i="0" kern="1200" dirty="0" smtClean="0">
                <a:solidFill>
                  <a:schemeClr val="tx1"/>
                </a:solidFill>
                <a:effectLst/>
                <a:latin typeface="Source Sans Pro Light" charset="0"/>
                <a:ea typeface="+mn-ea"/>
                <a:cs typeface="+mn-cs"/>
              </a:rPr>
              <a:t>https://</a:t>
            </a:r>
            <a:r>
              <a:rPr lang="en-US" sz="2400" b="0" i="0" kern="1200" dirty="0" err="1" smtClean="0">
                <a:solidFill>
                  <a:schemeClr val="tx1"/>
                </a:solidFill>
                <a:effectLst/>
                <a:latin typeface="Source Sans Pro Light" charset="0"/>
                <a:ea typeface="+mn-ea"/>
                <a:cs typeface="+mn-cs"/>
              </a:rPr>
              <a:t>github.com</a:t>
            </a:r>
            <a:r>
              <a:rPr lang="en-US" sz="2400" b="0" i="0" kern="1200" dirty="0" smtClean="0">
                <a:solidFill>
                  <a:schemeClr val="tx1"/>
                </a:solidFill>
                <a:effectLst/>
                <a:latin typeface="Source Sans Pro Light" charset="0"/>
                <a:ea typeface="+mn-ea"/>
                <a:cs typeface="+mn-cs"/>
              </a:rPr>
              <a:t>/Apple-FOSS-Mirror/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/blob/master/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/CommonCryptor.h#L287</a:t>
            </a:r>
          </a:p>
          <a:p>
            <a:pPr marL="457200" indent="-457200">
              <a:buAutoNum type="arabicPeriod"/>
            </a:pPr>
            <a:endParaRPr lang="en-US" sz="2400" b="0" i="0" kern="1200" dirty="0" smtClean="0">
              <a:solidFill>
                <a:schemeClr val="tx1"/>
              </a:solidFill>
              <a:effectLst/>
              <a:latin typeface="Source Sans Pro Light" charset="0"/>
              <a:ea typeface="+mn-ea"/>
              <a:cs typeface="+mn-cs"/>
            </a:endParaRPr>
          </a:p>
          <a:p>
            <a:pPr marL="457200" indent="-457200">
              <a:buAutoNum type="arabicPeriod"/>
            </a:pPr>
            <a:r>
              <a:rPr lang="en-US" sz="2400" b="0" i="0" kern="1200" dirty="0" smtClean="0">
                <a:solidFill>
                  <a:schemeClr val="tx1"/>
                </a:solidFill>
                <a:effectLst/>
                <a:latin typeface="Source Sans Pro Light" charset="0"/>
                <a:ea typeface="+mn-ea"/>
                <a:cs typeface="+mn-cs"/>
              </a:rPr>
              <a:t>The exact method of constructing the watermark depends on the exact function providing the IVs, but the general recipe is to create two encrypted sectors which have identical first blocks B1 and B2 these two are then related to each other. Thus the encryption of B1 is identical to the encryption of B2, leaving a watermark on the disk. The exact pattern of "same-different-same-different" on disk can then be altered to make the watermark unique to a given file.</a:t>
            </a:r>
            <a:r>
              <a:rPr lang="en-US" sz="2400" b="0" i="0" kern="1200" baseline="0" dirty="0" smtClean="0">
                <a:solidFill>
                  <a:schemeClr val="tx1"/>
                </a:solidFill>
                <a:effectLst/>
                <a:latin typeface="Source Sans Pro Light" charset="0"/>
                <a:ea typeface="+mn-ea"/>
                <a:cs typeface="+mn-cs"/>
              </a:rPr>
              <a:t> </a:t>
            </a:r>
            <a:r>
              <a:rPr lang="en-US" dirty="0" smtClean="0"/>
              <a:t>https://</a:t>
            </a:r>
            <a:r>
              <a:rPr lang="en-US" dirty="0" err="1" smtClean="0"/>
              <a:t>en.wikipedia.org</a:t>
            </a:r>
            <a:r>
              <a:rPr lang="en-US" dirty="0" smtClean="0"/>
              <a:t>/wiki/Disk_encryption_theory#Xor.E2.80.93encrypt.E2.80.93xor_.28XEX.29</a:t>
            </a:r>
          </a:p>
          <a:p>
            <a:pPr marL="457200" indent="-457200">
              <a:buAutoNum type="arabicPeriod"/>
            </a:pPr>
            <a:endParaRPr lang="en-US" dirty="0" smtClean="0"/>
          </a:p>
          <a:p>
            <a:pPr marL="457200" indent="-457200">
              <a:buAutoNum type="arabicPeriod"/>
            </a:pPr>
            <a:r>
              <a:rPr lang="en-US" dirty="0" smtClean="0"/>
              <a:t>http://</a:t>
            </a:r>
            <a:r>
              <a:rPr lang="en-US" dirty="0" err="1" smtClean="0"/>
              <a:t>www.jakoblell.com</a:t>
            </a:r>
            <a:r>
              <a:rPr lang="en-US"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713645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sz="2400" b="0" i="0" kern="1200" dirty="0" smtClean="0">
                <a:solidFill>
                  <a:schemeClr val="tx1"/>
                </a:solidFill>
                <a:effectLst/>
                <a:latin typeface="Source Sans Pro Light" charset="0"/>
                <a:ea typeface="+mn-ea"/>
                <a:cs typeface="+mn-cs"/>
              </a:rPr>
              <a:t>https://</a:t>
            </a:r>
            <a:r>
              <a:rPr lang="en-US" sz="2400" b="0" i="0" kern="1200" dirty="0" err="1" smtClean="0">
                <a:solidFill>
                  <a:schemeClr val="tx1"/>
                </a:solidFill>
                <a:effectLst/>
                <a:latin typeface="Source Sans Pro Light" charset="0"/>
                <a:ea typeface="+mn-ea"/>
                <a:cs typeface="+mn-cs"/>
              </a:rPr>
              <a:t>github.com</a:t>
            </a:r>
            <a:r>
              <a:rPr lang="en-US" sz="2400" b="0" i="0" kern="1200" dirty="0" smtClean="0">
                <a:solidFill>
                  <a:schemeClr val="tx1"/>
                </a:solidFill>
                <a:effectLst/>
                <a:latin typeface="Source Sans Pro Light" charset="0"/>
                <a:ea typeface="+mn-ea"/>
                <a:cs typeface="+mn-cs"/>
              </a:rPr>
              <a:t>/Apple-FOSS-Mirror/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/blob/master/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/CommonCryptor.h#L287</a:t>
            </a:r>
          </a:p>
          <a:p>
            <a:pPr marL="457200" indent="-457200">
              <a:buAutoNum type="arabicPeriod"/>
            </a:pPr>
            <a:endParaRPr lang="en-US" sz="2400" b="0" i="0" kern="1200" dirty="0" smtClean="0">
              <a:solidFill>
                <a:schemeClr val="tx1"/>
              </a:solidFill>
              <a:effectLst/>
              <a:latin typeface="Source Sans Pro Light" charset="0"/>
              <a:ea typeface="+mn-ea"/>
              <a:cs typeface="+mn-cs"/>
            </a:endParaRPr>
          </a:p>
          <a:p>
            <a:pPr marL="457200" indent="-457200">
              <a:buAutoNum type="arabicPeriod"/>
            </a:pPr>
            <a:r>
              <a:rPr lang="en-US" sz="2400" b="0" i="0" kern="1200" dirty="0" smtClean="0">
                <a:solidFill>
                  <a:schemeClr val="tx1"/>
                </a:solidFill>
                <a:effectLst/>
                <a:latin typeface="Source Sans Pro Light" charset="0"/>
                <a:ea typeface="+mn-ea"/>
                <a:cs typeface="+mn-cs"/>
              </a:rPr>
              <a:t>The exact method of constructing the watermark depends on the exact function providing the IVs, but the general recipe is to create two encrypted sectors which have identical first blocks B1 and B2 these two are then related to each other. Thus the encryption of B1 is identical to the encryption of B2, leaving a watermark on the disk. The exact pattern of "same-different-same-different" on disk can then be altered to make the watermark unique to a given file.</a:t>
            </a:r>
            <a:r>
              <a:rPr lang="en-US" sz="2400" b="0" i="0" kern="1200" baseline="0" dirty="0" smtClean="0">
                <a:solidFill>
                  <a:schemeClr val="tx1"/>
                </a:solidFill>
                <a:effectLst/>
                <a:latin typeface="Source Sans Pro Light" charset="0"/>
                <a:ea typeface="+mn-ea"/>
                <a:cs typeface="+mn-cs"/>
              </a:rPr>
              <a:t> </a:t>
            </a:r>
            <a:r>
              <a:rPr lang="en-US" dirty="0" smtClean="0"/>
              <a:t>https://</a:t>
            </a:r>
            <a:r>
              <a:rPr lang="en-US" dirty="0" err="1" smtClean="0"/>
              <a:t>en.wikipedia.org</a:t>
            </a:r>
            <a:r>
              <a:rPr lang="en-US" dirty="0" smtClean="0"/>
              <a:t>/wiki/Disk_encryption_theory#Xor.E2.80.93encrypt.E2.80.93xor_.28XEX.29</a:t>
            </a:r>
          </a:p>
          <a:p>
            <a:pPr marL="457200" indent="-457200">
              <a:buAutoNum type="arabicPeriod"/>
            </a:pPr>
            <a:endParaRPr lang="en-US" dirty="0" smtClean="0"/>
          </a:p>
          <a:p>
            <a:pPr marL="457200" indent="-457200">
              <a:buAutoNum type="arabicPeriod"/>
            </a:pPr>
            <a:r>
              <a:rPr lang="en-US" dirty="0" smtClean="0"/>
              <a:t>http://</a:t>
            </a:r>
            <a:r>
              <a:rPr lang="en-US" dirty="0" err="1" smtClean="0"/>
              <a:t>www.jakoblell.com</a:t>
            </a:r>
            <a:r>
              <a:rPr lang="en-US"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1143388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sz="2400" b="0" i="0" kern="1200" dirty="0" smtClean="0">
                <a:solidFill>
                  <a:schemeClr val="tx1"/>
                </a:solidFill>
                <a:effectLst/>
                <a:latin typeface="Source Sans Pro Light" charset="0"/>
                <a:ea typeface="+mn-ea"/>
                <a:cs typeface="+mn-cs"/>
              </a:rPr>
              <a:t>https://</a:t>
            </a:r>
            <a:r>
              <a:rPr lang="en-US" sz="2400" b="0" i="0" kern="1200" dirty="0" err="1" smtClean="0">
                <a:solidFill>
                  <a:schemeClr val="tx1"/>
                </a:solidFill>
                <a:effectLst/>
                <a:latin typeface="Source Sans Pro Light" charset="0"/>
                <a:ea typeface="+mn-ea"/>
                <a:cs typeface="+mn-cs"/>
              </a:rPr>
              <a:t>github.com</a:t>
            </a:r>
            <a:r>
              <a:rPr lang="en-US" sz="2400" b="0" i="0" kern="1200" dirty="0" smtClean="0">
                <a:solidFill>
                  <a:schemeClr val="tx1"/>
                </a:solidFill>
                <a:effectLst/>
                <a:latin typeface="Source Sans Pro Light" charset="0"/>
                <a:ea typeface="+mn-ea"/>
                <a:cs typeface="+mn-cs"/>
              </a:rPr>
              <a:t>/Apple-FOSS-Mirror/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/blob/master/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/CommonCryptor.h#L287</a:t>
            </a:r>
          </a:p>
          <a:p>
            <a:pPr marL="457200" indent="-457200">
              <a:buAutoNum type="arabicPeriod"/>
            </a:pPr>
            <a:endParaRPr lang="en-US" sz="2400" b="0" i="0" kern="1200" dirty="0" smtClean="0">
              <a:solidFill>
                <a:schemeClr val="tx1"/>
              </a:solidFill>
              <a:effectLst/>
              <a:latin typeface="Source Sans Pro Light" charset="0"/>
              <a:ea typeface="+mn-ea"/>
              <a:cs typeface="+mn-cs"/>
            </a:endParaRPr>
          </a:p>
          <a:p>
            <a:pPr marL="457200" indent="-457200">
              <a:buAutoNum type="arabicPeriod"/>
            </a:pPr>
            <a:r>
              <a:rPr lang="en-US" sz="2400" b="0" i="0" kern="1200" dirty="0" smtClean="0">
                <a:solidFill>
                  <a:schemeClr val="tx1"/>
                </a:solidFill>
                <a:effectLst/>
                <a:latin typeface="Source Sans Pro Light" charset="0"/>
                <a:ea typeface="+mn-ea"/>
                <a:cs typeface="+mn-cs"/>
              </a:rPr>
              <a:t>The exact method of constructing the watermark depends on the exact function providing the IVs, but the general recipe is to create two encrypted sectors which have identical first blocks B1 and B2 these two are then related to each other. Thus the encryption of B1 is identical to the encryption of B2, leaving a watermark on the disk. The exact pattern of "same-different-same-different" on disk can then be altered to make the watermark unique to a given file.</a:t>
            </a:r>
            <a:r>
              <a:rPr lang="en-US" sz="2400" b="0" i="0" kern="1200" baseline="0" dirty="0" smtClean="0">
                <a:solidFill>
                  <a:schemeClr val="tx1"/>
                </a:solidFill>
                <a:effectLst/>
                <a:latin typeface="Source Sans Pro Light" charset="0"/>
                <a:ea typeface="+mn-ea"/>
                <a:cs typeface="+mn-cs"/>
              </a:rPr>
              <a:t> </a:t>
            </a:r>
            <a:r>
              <a:rPr lang="en-US" dirty="0" smtClean="0"/>
              <a:t>https://</a:t>
            </a:r>
            <a:r>
              <a:rPr lang="en-US" dirty="0" err="1" smtClean="0"/>
              <a:t>en.wikipedia.org</a:t>
            </a:r>
            <a:r>
              <a:rPr lang="en-US" dirty="0" smtClean="0"/>
              <a:t>/wiki/Disk_encryption_theory#Xor.E2.80.93encrypt.E2.80.93xor_.28XEX.29</a:t>
            </a:r>
          </a:p>
          <a:p>
            <a:pPr marL="457200" indent="-457200">
              <a:buAutoNum type="arabicPeriod"/>
            </a:pPr>
            <a:endParaRPr lang="en-US" dirty="0" smtClean="0"/>
          </a:p>
          <a:p>
            <a:pPr marL="457200" indent="-457200">
              <a:buAutoNum type="arabicPeriod"/>
            </a:pPr>
            <a:r>
              <a:rPr lang="en-US" dirty="0" smtClean="0"/>
              <a:t>http://</a:t>
            </a:r>
            <a:r>
              <a:rPr lang="en-US" dirty="0" err="1" smtClean="0"/>
              <a:t>www.jakoblell.com</a:t>
            </a:r>
            <a:r>
              <a:rPr lang="en-US"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31</a:t>
            </a:fld>
            <a:endParaRPr lang="en-US" dirty="0"/>
          </a:p>
        </p:txBody>
      </p:sp>
    </p:spTree>
    <p:extLst>
      <p:ext uri="{BB962C8B-B14F-4D97-AF65-F5344CB8AC3E}">
        <p14:creationId xmlns:p14="http://schemas.microsoft.com/office/powerpoint/2010/main" val="365199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sz="2400" b="0" i="0" kern="1200" dirty="0" smtClean="0">
                <a:solidFill>
                  <a:schemeClr val="tx1"/>
                </a:solidFill>
                <a:effectLst/>
                <a:latin typeface="Source Sans Pro Light" charset="0"/>
                <a:ea typeface="+mn-ea"/>
                <a:cs typeface="+mn-cs"/>
              </a:rPr>
              <a:t>https://</a:t>
            </a:r>
            <a:r>
              <a:rPr lang="en-US" sz="2400" b="0" i="0" kern="1200" dirty="0" err="1" smtClean="0">
                <a:solidFill>
                  <a:schemeClr val="tx1"/>
                </a:solidFill>
                <a:effectLst/>
                <a:latin typeface="Source Sans Pro Light" charset="0"/>
                <a:ea typeface="+mn-ea"/>
                <a:cs typeface="+mn-cs"/>
              </a:rPr>
              <a:t>github.com</a:t>
            </a:r>
            <a:r>
              <a:rPr lang="en-US" sz="2400" b="0" i="0" kern="1200" dirty="0" smtClean="0">
                <a:solidFill>
                  <a:schemeClr val="tx1"/>
                </a:solidFill>
                <a:effectLst/>
                <a:latin typeface="Source Sans Pro Light" charset="0"/>
                <a:ea typeface="+mn-ea"/>
                <a:cs typeface="+mn-cs"/>
              </a:rPr>
              <a:t>/Apple-FOSS-Mirror/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/blob/master/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/CommonCryptor.h#L287</a:t>
            </a:r>
          </a:p>
          <a:p>
            <a:pPr marL="457200" indent="-457200">
              <a:buAutoNum type="arabicPeriod"/>
            </a:pPr>
            <a:endParaRPr lang="en-US" sz="2400" b="0" i="0" kern="1200" dirty="0" smtClean="0">
              <a:solidFill>
                <a:schemeClr val="tx1"/>
              </a:solidFill>
              <a:effectLst/>
              <a:latin typeface="Source Sans Pro Light" charset="0"/>
              <a:ea typeface="+mn-ea"/>
              <a:cs typeface="+mn-cs"/>
            </a:endParaRPr>
          </a:p>
          <a:p>
            <a:pPr marL="457200" indent="-457200">
              <a:buAutoNum type="arabicPeriod"/>
            </a:pPr>
            <a:r>
              <a:rPr lang="en-US" sz="2400" b="0" i="0" kern="1200" dirty="0" smtClean="0">
                <a:solidFill>
                  <a:schemeClr val="tx1"/>
                </a:solidFill>
                <a:effectLst/>
                <a:latin typeface="Source Sans Pro Light" charset="0"/>
                <a:ea typeface="+mn-ea"/>
                <a:cs typeface="+mn-cs"/>
              </a:rPr>
              <a:t>The exact method of constructing the watermark depends on the exact function providing the IVs, but the general recipe is to create two encrypted sectors which have identical first blocks B1 and B2 these two are then related to each other. Thus the encryption of B1 is identical to the encryption of B2, leaving a watermark on the disk. The exact pattern of "same-different-same-different" on disk can then be altered to make the watermark unique to a given file.</a:t>
            </a:r>
            <a:r>
              <a:rPr lang="en-US" sz="2400" b="0" i="0" kern="1200" baseline="0" dirty="0" smtClean="0">
                <a:solidFill>
                  <a:schemeClr val="tx1"/>
                </a:solidFill>
                <a:effectLst/>
                <a:latin typeface="Source Sans Pro Light" charset="0"/>
                <a:ea typeface="+mn-ea"/>
                <a:cs typeface="+mn-cs"/>
              </a:rPr>
              <a:t> </a:t>
            </a:r>
            <a:r>
              <a:rPr lang="en-US" dirty="0" smtClean="0"/>
              <a:t>https://</a:t>
            </a:r>
            <a:r>
              <a:rPr lang="en-US" dirty="0" err="1" smtClean="0"/>
              <a:t>en.wikipedia.org</a:t>
            </a:r>
            <a:r>
              <a:rPr lang="en-US" dirty="0" smtClean="0"/>
              <a:t>/wiki/Disk_encryption_theory#Xor.E2.80.93encrypt.E2.80.93xor_.28XEX.29</a:t>
            </a:r>
          </a:p>
          <a:p>
            <a:pPr marL="457200" indent="-457200">
              <a:buAutoNum type="arabicPeriod"/>
            </a:pPr>
            <a:endParaRPr lang="en-US" dirty="0" smtClean="0"/>
          </a:p>
          <a:p>
            <a:pPr marL="457200" indent="-457200">
              <a:buAutoNum type="arabicPeriod"/>
            </a:pPr>
            <a:r>
              <a:rPr lang="en-US" dirty="0" smtClean="0"/>
              <a:t>http://</a:t>
            </a:r>
            <a:r>
              <a:rPr lang="en-US" dirty="0" err="1" smtClean="0"/>
              <a:t>www.jakoblell.com</a:t>
            </a:r>
            <a:r>
              <a:rPr lang="en-US"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1194732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sz="2400" b="0" i="0" kern="1200" dirty="0" smtClean="0">
                <a:solidFill>
                  <a:schemeClr val="tx1"/>
                </a:solidFill>
                <a:effectLst/>
                <a:latin typeface="Source Sans Pro Light" charset="0"/>
                <a:ea typeface="+mn-ea"/>
                <a:cs typeface="+mn-cs"/>
              </a:rPr>
              <a:t>https://</a:t>
            </a:r>
            <a:r>
              <a:rPr lang="en-US" sz="2400" b="0" i="0" kern="1200" dirty="0" err="1" smtClean="0">
                <a:solidFill>
                  <a:schemeClr val="tx1"/>
                </a:solidFill>
                <a:effectLst/>
                <a:latin typeface="Source Sans Pro Light" charset="0"/>
                <a:ea typeface="+mn-ea"/>
                <a:cs typeface="+mn-cs"/>
              </a:rPr>
              <a:t>github.com</a:t>
            </a:r>
            <a:r>
              <a:rPr lang="en-US" sz="2400" b="0" i="0" kern="1200" dirty="0" smtClean="0">
                <a:solidFill>
                  <a:schemeClr val="tx1"/>
                </a:solidFill>
                <a:effectLst/>
                <a:latin typeface="Source Sans Pro Light" charset="0"/>
                <a:ea typeface="+mn-ea"/>
                <a:cs typeface="+mn-cs"/>
              </a:rPr>
              <a:t>/Apple-FOSS-Mirror/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/blob/master/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/CommonCryptor.h#L287</a:t>
            </a:r>
          </a:p>
          <a:p>
            <a:pPr marL="457200" indent="-457200">
              <a:buAutoNum type="arabicPeriod"/>
            </a:pPr>
            <a:endParaRPr lang="en-US" sz="2400" b="0" i="0" kern="1200" dirty="0" smtClean="0">
              <a:solidFill>
                <a:schemeClr val="tx1"/>
              </a:solidFill>
              <a:effectLst/>
              <a:latin typeface="Source Sans Pro Light" charset="0"/>
              <a:ea typeface="+mn-ea"/>
              <a:cs typeface="+mn-cs"/>
            </a:endParaRPr>
          </a:p>
          <a:p>
            <a:pPr marL="457200" indent="-457200">
              <a:buAutoNum type="arabicPeriod"/>
            </a:pPr>
            <a:r>
              <a:rPr lang="en-US" sz="2400" b="0" i="0" kern="1200" dirty="0" smtClean="0">
                <a:solidFill>
                  <a:schemeClr val="tx1"/>
                </a:solidFill>
                <a:effectLst/>
                <a:latin typeface="Source Sans Pro Light" charset="0"/>
                <a:ea typeface="+mn-ea"/>
                <a:cs typeface="+mn-cs"/>
              </a:rPr>
              <a:t>The exact method of constructing the watermark depends on the exact function providing the IVs, but the general recipe is to create two encrypted sectors which have identical first blocks B1 and B2 these two are then related to each other. Thus the encryption of B1 is identical to the encryption of B2, leaving a watermark on the disk. The exact pattern of "same-different-same-different" on disk can then be altered to make the watermark unique to a given file.</a:t>
            </a:r>
            <a:r>
              <a:rPr lang="en-US" sz="2400" b="0" i="0" kern="1200" baseline="0" dirty="0" smtClean="0">
                <a:solidFill>
                  <a:schemeClr val="tx1"/>
                </a:solidFill>
                <a:effectLst/>
                <a:latin typeface="Source Sans Pro Light" charset="0"/>
                <a:ea typeface="+mn-ea"/>
                <a:cs typeface="+mn-cs"/>
              </a:rPr>
              <a:t> </a:t>
            </a:r>
            <a:r>
              <a:rPr lang="en-US" dirty="0" smtClean="0"/>
              <a:t>https://</a:t>
            </a:r>
            <a:r>
              <a:rPr lang="en-US" dirty="0" err="1" smtClean="0"/>
              <a:t>en.wikipedia.org</a:t>
            </a:r>
            <a:r>
              <a:rPr lang="en-US" dirty="0" smtClean="0"/>
              <a:t>/wiki/Disk_encryption_theory#Xor.E2.80.93encrypt.E2.80.93xor_.28XEX.29</a:t>
            </a:r>
          </a:p>
          <a:p>
            <a:pPr marL="457200" indent="-457200">
              <a:buAutoNum type="arabicPeriod"/>
            </a:pPr>
            <a:endParaRPr lang="en-US" dirty="0" smtClean="0"/>
          </a:p>
          <a:p>
            <a:pPr marL="457200" indent="-457200">
              <a:buAutoNum type="arabicPeriod"/>
            </a:pPr>
            <a:r>
              <a:rPr lang="en-US" dirty="0" smtClean="0"/>
              <a:t>http://</a:t>
            </a:r>
            <a:r>
              <a:rPr lang="en-US" dirty="0" err="1" smtClean="0"/>
              <a:t>www.jakoblell.com</a:t>
            </a:r>
            <a:r>
              <a:rPr lang="en-US"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865230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1797703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1225938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2022022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dirty="0"/>
          </a:p>
        </p:txBody>
      </p:sp>
    </p:spTree>
    <p:extLst>
      <p:ext uri="{BB962C8B-B14F-4D97-AF65-F5344CB8AC3E}">
        <p14:creationId xmlns:p14="http://schemas.microsoft.com/office/powerpoint/2010/main" val="1428572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37</a:t>
            </a:fld>
            <a:endParaRPr lang="en-US" dirty="0"/>
          </a:p>
        </p:txBody>
      </p:sp>
    </p:spTree>
    <p:extLst>
      <p:ext uri="{BB962C8B-B14F-4D97-AF65-F5344CB8AC3E}">
        <p14:creationId xmlns:p14="http://schemas.microsoft.com/office/powerpoint/2010/main" val="1106487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38</a:t>
            </a:fld>
            <a:endParaRPr lang="en-US" dirty="0"/>
          </a:p>
        </p:txBody>
      </p:sp>
    </p:spTree>
    <p:extLst>
      <p:ext uri="{BB962C8B-B14F-4D97-AF65-F5344CB8AC3E}">
        <p14:creationId xmlns:p14="http://schemas.microsoft.com/office/powerpoint/2010/main" val="469168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39</a:t>
            </a:fld>
            <a:endParaRPr lang="en-US" dirty="0"/>
          </a:p>
        </p:txBody>
      </p:sp>
    </p:spTree>
    <p:extLst>
      <p:ext uri="{BB962C8B-B14F-4D97-AF65-F5344CB8AC3E}">
        <p14:creationId xmlns:p14="http://schemas.microsoft.com/office/powerpoint/2010/main" val="1517345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40</a:t>
            </a:fld>
            <a:endParaRPr lang="en-US" dirty="0"/>
          </a:p>
        </p:txBody>
      </p:sp>
    </p:spTree>
    <p:extLst>
      <p:ext uri="{BB962C8B-B14F-4D97-AF65-F5344CB8AC3E}">
        <p14:creationId xmlns:p14="http://schemas.microsoft.com/office/powerpoint/2010/main" val="751357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217" rtl="0" eaLnBrk="1" fontAlgn="auto" latinLnBrk="0" hangingPunct="1">
              <a:lnSpc>
                <a:spcPct val="100000"/>
              </a:lnSpc>
              <a:spcBef>
                <a:spcPts val="0"/>
              </a:spcBef>
              <a:spcAft>
                <a:spcPts val="0"/>
              </a:spcAft>
              <a:buClrTx/>
              <a:buSzTx/>
              <a:buFontTx/>
              <a:buNone/>
              <a:tabLst/>
              <a:defRPr/>
            </a:pPr>
            <a:r>
              <a:rPr lang="en-AU" dirty="0" smtClean="0"/>
              <a:t>https://</a:t>
            </a:r>
            <a:r>
              <a:rPr lang="en-AU" dirty="0" err="1" smtClean="0"/>
              <a:t>sockpuppet.org</a:t>
            </a:r>
            <a:r>
              <a:rPr lang="en-AU" dirty="0" smtClean="0"/>
              <a:t>/blog/2014/04/30/you-</a:t>
            </a:r>
            <a:r>
              <a:rPr lang="en-AU" dirty="0" err="1" smtClean="0"/>
              <a:t>dont</a:t>
            </a:r>
            <a:r>
              <a:rPr lang="en-AU" dirty="0" smtClean="0"/>
              <a:t>-want-</a:t>
            </a:r>
            <a:r>
              <a:rPr lang="en-AU" dirty="0" err="1" smtClean="0"/>
              <a:t>xts</a:t>
            </a:r>
            <a:r>
              <a:rPr lang="en-AU" dirty="0" smtClean="0"/>
              <a:t>/</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41</a:t>
            </a:fld>
            <a:endParaRPr lang="en-US" dirty="0"/>
          </a:p>
        </p:txBody>
      </p:sp>
    </p:spTree>
    <p:extLst>
      <p:ext uri="{BB962C8B-B14F-4D97-AF65-F5344CB8AC3E}">
        <p14:creationId xmlns:p14="http://schemas.microsoft.com/office/powerpoint/2010/main" val="652259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217" rtl="0" eaLnBrk="1" fontAlgn="auto" latinLnBrk="0" hangingPunct="1">
              <a:lnSpc>
                <a:spcPct val="100000"/>
              </a:lnSpc>
              <a:spcBef>
                <a:spcPts val="0"/>
              </a:spcBef>
              <a:spcAft>
                <a:spcPts val="0"/>
              </a:spcAft>
              <a:buClrTx/>
              <a:buSzTx/>
              <a:buFontTx/>
              <a:buNone/>
              <a:tabLst/>
              <a:defRPr/>
            </a:pPr>
            <a:r>
              <a:rPr lang="en-AU" dirty="0" smtClean="0"/>
              <a:t>https://</a:t>
            </a:r>
            <a:r>
              <a:rPr lang="en-AU" dirty="0" err="1" smtClean="0"/>
              <a:t>sockpuppet.org</a:t>
            </a:r>
            <a:r>
              <a:rPr lang="en-AU" dirty="0" smtClean="0"/>
              <a:t>/blog/2014/04/30/you-</a:t>
            </a:r>
            <a:r>
              <a:rPr lang="en-AU" dirty="0" err="1" smtClean="0"/>
              <a:t>dont</a:t>
            </a:r>
            <a:r>
              <a:rPr lang="en-AU" dirty="0" smtClean="0"/>
              <a:t>-want-</a:t>
            </a:r>
            <a:r>
              <a:rPr lang="en-AU" dirty="0" err="1" smtClean="0"/>
              <a:t>xts</a:t>
            </a:r>
            <a:r>
              <a:rPr lang="en-AU" smtClean="0"/>
              <a:t>/</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42</a:t>
            </a:fld>
            <a:endParaRPr lang="en-US" dirty="0"/>
          </a:p>
        </p:txBody>
      </p:sp>
    </p:spTree>
    <p:extLst>
      <p:ext uri="{BB962C8B-B14F-4D97-AF65-F5344CB8AC3E}">
        <p14:creationId xmlns:p14="http://schemas.microsoft.com/office/powerpoint/2010/main" val="1933518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217" rtl="0" eaLnBrk="1" fontAlgn="auto" latinLnBrk="0" hangingPunct="1">
              <a:lnSpc>
                <a:spcPct val="100000"/>
              </a:lnSpc>
              <a:spcBef>
                <a:spcPts val="0"/>
              </a:spcBef>
              <a:spcAft>
                <a:spcPts val="0"/>
              </a:spcAft>
              <a:buClrTx/>
              <a:buSzTx/>
              <a:buFontTx/>
              <a:buNone/>
              <a:tabLst/>
              <a:defRPr/>
            </a:pPr>
            <a:r>
              <a:rPr lang="en-AU" dirty="0" smtClean="0"/>
              <a:t>https://</a:t>
            </a:r>
            <a:r>
              <a:rPr lang="en-AU" dirty="0" err="1" smtClean="0"/>
              <a:t>sockpuppet.org</a:t>
            </a:r>
            <a:r>
              <a:rPr lang="en-AU" dirty="0" smtClean="0"/>
              <a:t>/blog/2014/04/30/you-</a:t>
            </a:r>
            <a:r>
              <a:rPr lang="en-AU" dirty="0" err="1" smtClean="0"/>
              <a:t>dont</a:t>
            </a:r>
            <a:r>
              <a:rPr lang="en-AU" dirty="0" smtClean="0"/>
              <a:t>-want-</a:t>
            </a:r>
            <a:r>
              <a:rPr lang="en-AU" dirty="0" err="1" smtClean="0"/>
              <a:t>xts</a:t>
            </a:r>
            <a:r>
              <a:rPr lang="en-AU" smtClean="0"/>
              <a:t>/</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43</a:t>
            </a:fld>
            <a:endParaRPr lang="en-US" dirty="0"/>
          </a:p>
        </p:txBody>
      </p:sp>
    </p:spTree>
    <p:extLst>
      <p:ext uri="{BB962C8B-B14F-4D97-AF65-F5344CB8AC3E}">
        <p14:creationId xmlns:p14="http://schemas.microsoft.com/office/powerpoint/2010/main" val="878446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217" rtl="0" eaLnBrk="1" fontAlgn="auto" latinLnBrk="0" hangingPunct="1">
              <a:lnSpc>
                <a:spcPct val="100000"/>
              </a:lnSpc>
              <a:spcBef>
                <a:spcPts val="0"/>
              </a:spcBef>
              <a:spcAft>
                <a:spcPts val="0"/>
              </a:spcAft>
              <a:buClrTx/>
              <a:buSzTx/>
              <a:buFontTx/>
              <a:buNone/>
              <a:tabLst/>
              <a:defRPr/>
            </a:pPr>
            <a:r>
              <a:rPr lang="en-AU" dirty="0" smtClean="0"/>
              <a:t>https://</a:t>
            </a:r>
            <a:r>
              <a:rPr lang="en-AU" dirty="0" err="1" smtClean="0"/>
              <a:t>sockpuppet.org</a:t>
            </a:r>
            <a:r>
              <a:rPr lang="en-AU" dirty="0" smtClean="0"/>
              <a:t>/blog/2014/04/30/you-</a:t>
            </a:r>
            <a:r>
              <a:rPr lang="en-AU" dirty="0" err="1" smtClean="0"/>
              <a:t>dont</a:t>
            </a:r>
            <a:r>
              <a:rPr lang="en-AU" dirty="0" smtClean="0"/>
              <a:t>-want-</a:t>
            </a:r>
            <a:r>
              <a:rPr lang="en-AU" dirty="0" err="1" smtClean="0"/>
              <a:t>xts</a:t>
            </a:r>
            <a:r>
              <a:rPr lang="en-AU" smtClean="0"/>
              <a:t>/</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45</a:t>
            </a:fld>
            <a:endParaRPr lang="en-US" dirty="0"/>
          </a:p>
        </p:txBody>
      </p:sp>
    </p:spTree>
    <p:extLst>
      <p:ext uri="{BB962C8B-B14F-4D97-AF65-F5344CB8AC3E}">
        <p14:creationId xmlns:p14="http://schemas.microsoft.com/office/powerpoint/2010/main" val="366739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46</a:t>
            </a:fld>
            <a:endParaRPr lang="en-US" dirty="0"/>
          </a:p>
        </p:txBody>
      </p:sp>
    </p:spTree>
    <p:extLst>
      <p:ext uri="{BB962C8B-B14F-4D97-AF65-F5344CB8AC3E}">
        <p14:creationId xmlns:p14="http://schemas.microsoft.com/office/powerpoint/2010/main" val="462013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a:t>
            </a:r>
            <a:r>
              <a:rPr lang="en-AU" dirty="0" err="1" smtClean="0"/>
              <a:t>www.google.com.au</a:t>
            </a:r>
            <a:r>
              <a:rPr lang="en-AU" dirty="0" smtClean="0"/>
              <a:t>/</a:t>
            </a:r>
            <a:r>
              <a:rPr lang="en-AU" dirty="0" err="1" smtClean="0"/>
              <a:t>url?sa</a:t>
            </a:r>
            <a:r>
              <a:rPr lang="en-AU" dirty="0" smtClean="0"/>
              <a:t>=</a:t>
            </a:r>
            <a:r>
              <a:rPr lang="en-AU" dirty="0" err="1" smtClean="0"/>
              <a:t>t&amp;rct</a:t>
            </a:r>
            <a:r>
              <a:rPr lang="en-AU" dirty="0" smtClean="0"/>
              <a:t>=</a:t>
            </a:r>
            <a:r>
              <a:rPr lang="en-AU" dirty="0" err="1" smtClean="0"/>
              <a:t>j&amp;q</a:t>
            </a:r>
            <a:r>
              <a:rPr lang="en-AU" dirty="0" smtClean="0"/>
              <a:t>=&amp;</a:t>
            </a:r>
            <a:r>
              <a:rPr lang="en-AU" dirty="0" err="1" smtClean="0"/>
              <a:t>esrc</a:t>
            </a:r>
            <a:r>
              <a:rPr lang="en-AU" dirty="0" smtClean="0"/>
              <a:t>=</a:t>
            </a:r>
            <a:r>
              <a:rPr lang="en-AU" dirty="0" err="1" smtClean="0"/>
              <a:t>s&amp;source</a:t>
            </a:r>
            <a:r>
              <a:rPr lang="en-AU" dirty="0" smtClean="0"/>
              <a:t>=</a:t>
            </a:r>
            <a:r>
              <a:rPr lang="en-AU" dirty="0" err="1" smtClean="0"/>
              <a:t>web&amp;cd</a:t>
            </a:r>
            <a:r>
              <a:rPr lang="en-AU" dirty="0" smtClean="0"/>
              <a:t>=1&amp;ved=0ahUKEwi2gpro35nXAhVBu5QKHRuoCbUQFggsMAA&amp;url=https%3A%2F%2Fwww.insidesecure.com%2FMedia%2FFiles%2FWhitepapers%2FThe-Importance-of-True-Randomness-in-Cryptography&amp;usg=AOvVaw2m3HDZam3P7N6Lbwbgzsc0</a:t>
            </a:r>
          </a:p>
          <a:p>
            <a:endParaRPr lang="en-AU" dirty="0" smtClean="0"/>
          </a:p>
          <a:p>
            <a:r>
              <a:rPr lang="en-AU" dirty="0" smtClean="0"/>
              <a:t>https://</a:t>
            </a:r>
            <a:r>
              <a:rPr lang="en-AU" dirty="0" err="1" smtClean="0"/>
              <a:t>csrc.nist.gov</a:t>
            </a:r>
            <a:r>
              <a:rPr lang="en-AU" dirty="0" smtClean="0"/>
              <a:t>/</a:t>
            </a:r>
            <a:r>
              <a:rPr lang="en-AU" dirty="0" err="1" smtClean="0"/>
              <a:t>csrc</a:t>
            </a:r>
            <a:r>
              <a:rPr lang="en-AU" dirty="0" smtClean="0"/>
              <a:t>/media/publications/</a:t>
            </a:r>
            <a:r>
              <a:rPr lang="en-AU" dirty="0" err="1" smtClean="0"/>
              <a:t>sp</a:t>
            </a:r>
            <a:r>
              <a:rPr lang="en-AU" dirty="0" smtClean="0"/>
              <a:t>/800-90b/draft/documents/draft-sp800-90b.pdf</a:t>
            </a:r>
          </a:p>
          <a:p>
            <a:endParaRPr lang="en-AU" dirty="0" smtClean="0"/>
          </a:p>
          <a:p>
            <a:r>
              <a:rPr lang="en-AU" dirty="0" smtClean="0"/>
              <a:t>http://</a:t>
            </a:r>
            <a:r>
              <a:rPr lang="en-AU" dirty="0" err="1" smtClean="0"/>
              <a:t>www.cryogenius.com</a:t>
            </a:r>
            <a:r>
              <a:rPr lang="en-AU" dirty="0" smtClean="0"/>
              <a:t>/hardware/</a:t>
            </a:r>
            <a:r>
              <a:rPr lang="en-AU" dirty="0" err="1" smtClean="0"/>
              <a:t>rng</a:t>
            </a:r>
            <a:r>
              <a:rPr lang="en-AU" dirty="0" smtClean="0"/>
              <a:t>/</a:t>
            </a:r>
          </a:p>
          <a:p>
            <a:endParaRPr lang="en-AU" dirty="0" smtClean="0"/>
          </a:p>
          <a:p>
            <a:r>
              <a:rPr lang="en-AU" smtClean="0"/>
              <a:t>1. https</a:t>
            </a:r>
            <a:r>
              <a:rPr lang="en-AU" dirty="0" smtClean="0"/>
              <a:t>://</a:t>
            </a:r>
            <a:r>
              <a:rPr lang="en-AU" dirty="0" err="1" smtClean="0"/>
              <a:t>makezine.com</a:t>
            </a:r>
            <a:r>
              <a:rPr lang="en-AU" dirty="0" smtClean="0"/>
              <a:t>/projects/really-really-random-number-generator/</a:t>
            </a:r>
          </a:p>
          <a:p>
            <a:endParaRPr lang="en-AU" dirty="0" smtClean="0"/>
          </a:p>
          <a:p>
            <a:r>
              <a:rPr lang="en-AU" dirty="0" smtClean="0"/>
              <a:t>https://www.2uo.de/myths-about-</a:t>
            </a:r>
            <a:r>
              <a:rPr lang="en-AU" dirty="0" err="1" smtClean="0"/>
              <a:t>urandom</a:t>
            </a:r>
            <a:r>
              <a:rPr lang="en-AU" dirty="0" smtClean="0"/>
              <a:t>/</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200630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47</a:t>
            </a:fld>
            <a:endParaRPr lang="en-US" dirty="0"/>
          </a:p>
        </p:txBody>
      </p:sp>
    </p:spTree>
    <p:extLst>
      <p:ext uri="{BB962C8B-B14F-4D97-AF65-F5344CB8AC3E}">
        <p14:creationId xmlns:p14="http://schemas.microsoft.com/office/powerpoint/2010/main" val="401314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a:t>
            </a:r>
            <a:r>
              <a:rPr lang="en-AU" dirty="0" err="1" smtClean="0"/>
              <a:t>citp.princeton.edu</a:t>
            </a:r>
            <a:r>
              <a:rPr lang="en-AU" dirty="0" smtClean="0"/>
              <a:t>/research/memory/</a:t>
            </a:r>
          </a:p>
          <a:p>
            <a:endParaRPr lang="en-AU" dirty="0" smtClean="0"/>
          </a:p>
          <a:p>
            <a:r>
              <a:rPr lang="en-AU" dirty="0" smtClean="0"/>
              <a:t>https://</a:t>
            </a:r>
            <a:r>
              <a:rPr lang="en-AU" dirty="0" err="1" smtClean="0"/>
              <a:t>www.youtube.com</a:t>
            </a:r>
            <a:r>
              <a:rPr lang="en-AU" dirty="0" smtClean="0"/>
              <a:t>/</a:t>
            </a:r>
            <a:r>
              <a:rPr lang="en-AU" dirty="0" err="1" smtClean="0"/>
              <a:t>watch?v</a:t>
            </a:r>
            <a:r>
              <a:rPr lang="en-AU" dirty="0" smtClean="0"/>
              <a:t>=JDaicPIgn9U</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48</a:t>
            </a:fld>
            <a:endParaRPr lang="en-US" dirty="0"/>
          </a:p>
        </p:txBody>
      </p:sp>
    </p:spTree>
    <p:extLst>
      <p:ext uri="{BB962C8B-B14F-4D97-AF65-F5344CB8AC3E}">
        <p14:creationId xmlns:p14="http://schemas.microsoft.com/office/powerpoint/2010/main" val="1373128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49</a:t>
            </a:fld>
            <a:endParaRPr lang="en-US" dirty="0"/>
          </a:p>
        </p:txBody>
      </p:sp>
    </p:spTree>
    <p:extLst>
      <p:ext uri="{BB962C8B-B14F-4D97-AF65-F5344CB8AC3E}">
        <p14:creationId xmlns:p14="http://schemas.microsoft.com/office/powerpoint/2010/main" val="786539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50</a:t>
            </a:fld>
            <a:endParaRPr lang="en-US" dirty="0"/>
          </a:p>
        </p:txBody>
      </p:sp>
    </p:spTree>
    <p:extLst>
      <p:ext uri="{BB962C8B-B14F-4D97-AF65-F5344CB8AC3E}">
        <p14:creationId xmlns:p14="http://schemas.microsoft.com/office/powerpoint/2010/main" val="1440943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51</a:t>
            </a:fld>
            <a:endParaRPr lang="en-US" dirty="0"/>
          </a:p>
        </p:txBody>
      </p:sp>
    </p:spTree>
    <p:extLst>
      <p:ext uri="{BB962C8B-B14F-4D97-AF65-F5344CB8AC3E}">
        <p14:creationId xmlns:p14="http://schemas.microsoft.com/office/powerpoint/2010/main" val="1863344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52</a:t>
            </a:fld>
            <a:endParaRPr lang="en-US" dirty="0"/>
          </a:p>
        </p:txBody>
      </p:sp>
    </p:spTree>
    <p:extLst>
      <p:ext uri="{BB962C8B-B14F-4D97-AF65-F5344CB8AC3E}">
        <p14:creationId xmlns:p14="http://schemas.microsoft.com/office/powerpoint/2010/main" val="1725826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53</a:t>
            </a:fld>
            <a:endParaRPr lang="en-US" dirty="0"/>
          </a:p>
        </p:txBody>
      </p:sp>
    </p:spTree>
    <p:extLst>
      <p:ext uri="{BB962C8B-B14F-4D97-AF65-F5344CB8AC3E}">
        <p14:creationId xmlns:p14="http://schemas.microsoft.com/office/powerpoint/2010/main" val="1057936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55</a:t>
            </a:fld>
            <a:endParaRPr lang="en-US" dirty="0"/>
          </a:p>
        </p:txBody>
      </p:sp>
    </p:spTree>
    <p:extLst>
      <p:ext uri="{BB962C8B-B14F-4D97-AF65-F5344CB8AC3E}">
        <p14:creationId xmlns:p14="http://schemas.microsoft.com/office/powerpoint/2010/main" val="51967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56</a:t>
            </a:fld>
            <a:endParaRPr lang="en-US" dirty="0"/>
          </a:p>
        </p:txBody>
      </p:sp>
    </p:spTree>
    <p:extLst>
      <p:ext uri="{BB962C8B-B14F-4D97-AF65-F5344CB8AC3E}">
        <p14:creationId xmlns:p14="http://schemas.microsoft.com/office/powerpoint/2010/main" val="610338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57</a:t>
            </a:fld>
            <a:endParaRPr lang="en-US" dirty="0"/>
          </a:p>
        </p:txBody>
      </p:sp>
    </p:spTree>
    <p:extLst>
      <p:ext uri="{BB962C8B-B14F-4D97-AF65-F5344CB8AC3E}">
        <p14:creationId xmlns:p14="http://schemas.microsoft.com/office/powerpoint/2010/main" val="1647679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sz="2400" b="0" i="0" kern="1200" dirty="0" smtClean="0">
                <a:solidFill>
                  <a:schemeClr val="tx1"/>
                </a:solidFill>
                <a:effectLst/>
                <a:latin typeface="Source Sans Pro Light" charset="0"/>
                <a:ea typeface="+mn-ea"/>
                <a:cs typeface="+mn-cs"/>
              </a:rPr>
              <a:t>https://</a:t>
            </a:r>
            <a:r>
              <a:rPr lang="en-US" sz="2400" b="0" i="0" kern="1200" dirty="0" err="1" smtClean="0">
                <a:solidFill>
                  <a:schemeClr val="tx1"/>
                </a:solidFill>
                <a:effectLst/>
                <a:latin typeface="Source Sans Pro Light" charset="0"/>
                <a:ea typeface="+mn-ea"/>
                <a:cs typeface="+mn-cs"/>
              </a:rPr>
              <a:t>github.com</a:t>
            </a:r>
            <a:r>
              <a:rPr lang="en-US" sz="2400" b="0" i="0" kern="1200" dirty="0" smtClean="0">
                <a:solidFill>
                  <a:schemeClr val="tx1"/>
                </a:solidFill>
                <a:effectLst/>
                <a:latin typeface="Source Sans Pro Light" charset="0"/>
                <a:ea typeface="+mn-ea"/>
                <a:cs typeface="+mn-cs"/>
              </a:rPr>
              <a:t>/Apple-FOSS-Mirror/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/blob/master/</a:t>
            </a:r>
            <a:r>
              <a:rPr lang="en-US" sz="2400" b="0" i="0" kern="1200" dirty="0" err="1" smtClean="0">
                <a:solidFill>
                  <a:schemeClr val="tx1"/>
                </a:solidFill>
                <a:effectLst/>
                <a:latin typeface="Source Sans Pro Light" charset="0"/>
                <a:ea typeface="+mn-ea"/>
                <a:cs typeface="+mn-cs"/>
              </a:rPr>
              <a:t>CommonCrypto</a:t>
            </a:r>
            <a:r>
              <a:rPr lang="en-US" sz="2400" b="0" i="0" kern="1200" dirty="0" smtClean="0">
                <a:solidFill>
                  <a:schemeClr val="tx1"/>
                </a:solidFill>
                <a:effectLst/>
                <a:latin typeface="Source Sans Pro Light" charset="0"/>
                <a:ea typeface="+mn-ea"/>
                <a:cs typeface="+mn-cs"/>
              </a:rPr>
              <a:t>/CommonCryptor.h#L287</a:t>
            </a:r>
          </a:p>
          <a:p>
            <a:pPr marL="457200" indent="-457200">
              <a:buAutoNum type="arabicPeriod"/>
            </a:pPr>
            <a:endParaRPr lang="en-US" sz="2400" b="0" i="0" kern="1200" dirty="0" smtClean="0">
              <a:solidFill>
                <a:schemeClr val="tx1"/>
              </a:solidFill>
              <a:effectLst/>
              <a:latin typeface="Source Sans Pro Light" charset="0"/>
              <a:ea typeface="+mn-ea"/>
              <a:cs typeface="+mn-cs"/>
            </a:endParaRPr>
          </a:p>
          <a:p>
            <a:pPr marL="457200" indent="-457200">
              <a:buAutoNum type="arabicPeriod"/>
            </a:pPr>
            <a:r>
              <a:rPr lang="en-US" sz="2400" b="0" i="0" kern="1200" dirty="0" smtClean="0">
                <a:solidFill>
                  <a:schemeClr val="tx1"/>
                </a:solidFill>
                <a:effectLst/>
                <a:latin typeface="Source Sans Pro Light" charset="0"/>
                <a:ea typeface="+mn-ea"/>
                <a:cs typeface="+mn-cs"/>
              </a:rPr>
              <a:t>The exact method of constructing the watermark depends on the exact function providing the IVs, but the general recipe is to create two encrypted sectors which have identical first blocks B1 and B2 these two are then related to each other. Thus the encryption of B1 is identical to the encryption of B2, leaving a watermark on the disk. The exact pattern of "same-different-same-different" on disk can then be altered to make the watermark unique to a given file.</a:t>
            </a:r>
            <a:r>
              <a:rPr lang="en-US" sz="2400" b="0" i="0" kern="1200" baseline="0" dirty="0" smtClean="0">
                <a:solidFill>
                  <a:schemeClr val="tx1"/>
                </a:solidFill>
                <a:effectLst/>
                <a:latin typeface="Source Sans Pro Light" charset="0"/>
                <a:ea typeface="+mn-ea"/>
                <a:cs typeface="+mn-cs"/>
              </a:rPr>
              <a:t> </a:t>
            </a:r>
            <a:r>
              <a:rPr lang="en-US" dirty="0" smtClean="0"/>
              <a:t>https://</a:t>
            </a:r>
            <a:r>
              <a:rPr lang="en-US" dirty="0" err="1" smtClean="0"/>
              <a:t>en.wikipedia.org</a:t>
            </a:r>
            <a:r>
              <a:rPr lang="en-US" dirty="0" smtClean="0"/>
              <a:t>/wiki/Disk_encryption_theory#Xor.E2.80.93encrypt.E2.80.93xor_.28XEX.29</a:t>
            </a:r>
          </a:p>
          <a:p>
            <a:pPr marL="457200" indent="-457200">
              <a:buAutoNum type="arabicPeriod"/>
            </a:pPr>
            <a:endParaRPr lang="en-US" dirty="0" smtClean="0"/>
          </a:p>
          <a:p>
            <a:pPr marL="457200" indent="-457200">
              <a:buAutoNum type="arabicPeriod"/>
            </a:pPr>
            <a:r>
              <a:rPr lang="en-US" dirty="0" smtClean="0"/>
              <a:t>http://</a:t>
            </a:r>
            <a:r>
              <a:rPr lang="en-US" dirty="0" err="1" smtClean="0"/>
              <a:t>www.jakoblell.com</a:t>
            </a:r>
            <a:r>
              <a:rPr lang="en-US"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875630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a:t>
            </a:r>
            <a:r>
              <a:rPr lang="en-AU" dirty="0" err="1" smtClean="0"/>
              <a:t>github.com</a:t>
            </a:r>
            <a:r>
              <a:rPr lang="en-AU" dirty="0" smtClean="0"/>
              <a:t>/Apple-FOSS-Mirror/</a:t>
            </a:r>
            <a:r>
              <a:rPr lang="en-AU" dirty="0" err="1" smtClean="0"/>
              <a:t>CommonCrypto</a:t>
            </a:r>
            <a:r>
              <a:rPr lang="en-AU" dirty="0" smtClean="0"/>
              <a:t>/blob/master/</a:t>
            </a:r>
            <a:r>
              <a:rPr lang="en-AU" dirty="0" err="1" smtClean="0"/>
              <a:t>CommonCrypto</a:t>
            </a:r>
            <a:r>
              <a:rPr lang="en-AU" dirty="0" smtClean="0"/>
              <a:t>/CommonCryptor.h#L287</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1865080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1013661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65552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538180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a:t>
            </a:r>
            <a:r>
              <a:rPr lang="en-AU" dirty="0" err="1" smtClean="0"/>
              <a:t>www.jakoblell.com</a:t>
            </a:r>
            <a:r>
              <a:rPr lang="en-AU" dirty="0" smtClean="0"/>
              <a:t>/blog/2013/12/22/practical-malleability-attack-against-cbc-encrypted-luks-partitions/</a:t>
            </a:r>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75164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General Slide">
    <p:spTree>
      <p:nvGrpSpPr>
        <p:cNvPr id="1" name=""/>
        <p:cNvGrpSpPr/>
        <p:nvPr/>
      </p:nvGrpSpPr>
      <p:grpSpPr>
        <a:xfrm>
          <a:off x="0" y="0"/>
          <a:ext cx="0" cy="0"/>
          <a:chOff x="0" y="0"/>
          <a:chExt cx="0" cy="0"/>
        </a:xfrm>
      </p:grpSpPr>
      <p:grpSp>
        <p:nvGrpSpPr>
          <p:cNvPr id="12" name="Group 11"/>
          <p:cNvGrpSpPr/>
          <p:nvPr userDrawn="1"/>
        </p:nvGrpSpPr>
        <p:grpSpPr>
          <a:xfrm>
            <a:off x="193299" y="12854467"/>
            <a:ext cx="4471692" cy="608393"/>
            <a:chOff x="270790" y="12900962"/>
            <a:chExt cx="4471692" cy="608393"/>
          </a:xfrm>
        </p:grpSpPr>
        <p:sp>
          <p:nvSpPr>
            <p:cNvPr id="10" name="Folded Corner 9"/>
            <p:cNvSpPr/>
            <p:nvPr userDrawn="1"/>
          </p:nvSpPr>
          <p:spPr>
            <a:xfrm>
              <a:off x="1193369" y="12900962"/>
              <a:ext cx="3347634" cy="608393"/>
            </a:xfrm>
            <a:prstGeom prst="foldedCorne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790" y="12900962"/>
              <a:ext cx="4471692" cy="608393"/>
            </a:xfrm>
            <a:prstGeom prst="rect">
              <a:avLst/>
            </a:prstGeom>
          </p:spPr>
        </p:pic>
      </p:grpSp>
    </p:spTree>
    <p:extLst>
      <p:ext uri="{BB962C8B-B14F-4D97-AF65-F5344CB8AC3E}">
        <p14:creationId xmlns:p14="http://schemas.microsoft.com/office/powerpoint/2010/main" val="47093305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Mobile_devices">
    <p:spTree>
      <p:nvGrpSpPr>
        <p:cNvPr id="1" name=""/>
        <p:cNvGrpSpPr/>
        <p:nvPr/>
      </p:nvGrpSpPr>
      <p:grpSpPr>
        <a:xfrm>
          <a:off x="0" y="0"/>
          <a:ext cx="0" cy="0"/>
          <a:chOff x="0" y="0"/>
          <a:chExt cx="0" cy="0"/>
        </a:xfrm>
      </p:grpSpPr>
      <p:sp>
        <p:nvSpPr>
          <p:cNvPr id="7" name="Picture Placeholder 2"/>
          <p:cNvSpPr>
            <a:spLocks noGrp="1" noChangeAspect="1"/>
          </p:cNvSpPr>
          <p:nvPr>
            <p:ph type="pic" sz="quarter" idx="26"/>
          </p:nvPr>
        </p:nvSpPr>
        <p:spPr>
          <a:xfrm>
            <a:off x="12590551" y="4478441"/>
            <a:ext cx="3425086" cy="6069264"/>
          </a:xfrm>
        </p:spPr>
        <p:txBody>
          <a:bodyPr anchor="t">
            <a:normAutofit/>
          </a:bodyPr>
          <a:lstStyle>
            <a:lvl1pPr marL="0" indent="0" algn="ctr">
              <a:buNone/>
              <a:defRPr sz="2199">
                <a:latin typeface="Lato" charset="0"/>
                <a:ea typeface="Lato" charset="0"/>
                <a:cs typeface="Lato" charset="0"/>
              </a:defRPr>
            </a:lvl1pPr>
          </a:lstStyle>
          <a:p>
            <a:endParaRPr lang="id-ID" dirty="0"/>
          </a:p>
        </p:txBody>
      </p:sp>
      <p:sp>
        <p:nvSpPr>
          <p:cNvPr id="8" name="Picture Placeholder 2"/>
          <p:cNvSpPr>
            <a:spLocks noGrp="1" noChangeAspect="1"/>
          </p:cNvSpPr>
          <p:nvPr>
            <p:ph type="pic" sz="quarter" idx="27"/>
          </p:nvPr>
        </p:nvSpPr>
        <p:spPr>
          <a:xfrm>
            <a:off x="8328299" y="4478441"/>
            <a:ext cx="3425086" cy="6069264"/>
          </a:xfrm>
        </p:spPr>
        <p:txBody>
          <a:bodyPr anchor="t">
            <a:normAutofit/>
          </a:bodyPr>
          <a:lstStyle>
            <a:lvl1pPr marL="0" indent="0" algn="ctr">
              <a:buNone/>
              <a:defRPr sz="2199">
                <a:latin typeface="Lato" charset="0"/>
                <a:ea typeface="Lato" charset="0"/>
                <a:cs typeface="Lato" charset="0"/>
              </a:defRPr>
            </a:lvl1pPr>
          </a:lstStyle>
          <a:p>
            <a:endParaRPr lang="id-ID" dirty="0"/>
          </a:p>
        </p:txBody>
      </p:sp>
    </p:spTree>
    <p:extLst>
      <p:ext uri="{BB962C8B-B14F-4D97-AF65-F5344CB8AC3E}">
        <p14:creationId xmlns:p14="http://schemas.microsoft.com/office/powerpoint/2010/main" val="82755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sktop">
    <p:spTree>
      <p:nvGrpSpPr>
        <p:cNvPr id="1" name=""/>
        <p:cNvGrpSpPr/>
        <p:nvPr/>
      </p:nvGrpSpPr>
      <p:grpSpPr>
        <a:xfrm>
          <a:off x="0" y="0"/>
          <a:ext cx="0" cy="0"/>
          <a:chOff x="0" y="0"/>
          <a:chExt cx="0" cy="0"/>
        </a:xfrm>
      </p:grpSpPr>
      <p:sp>
        <p:nvSpPr>
          <p:cNvPr id="5" name="Picture Placeholder 13"/>
          <p:cNvSpPr>
            <a:spLocks noGrp="1"/>
          </p:cNvSpPr>
          <p:nvPr>
            <p:ph type="pic" sz="quarter" idx="23"/>
          </p:nvPr>
        </p:nvSpPr>
        <p:spPr>
          <a:xfrm>
            <a:off x="3724264" y="4680486"/>
            <a:ext cx="6401043" cy="3839046"/>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02669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siness Model">
    <p:spTree>
      <p:nvGrpSpPr>
        <p:cNvPr id="1" name=""/>
        <p:cNvGrpSpPr/>
        <p:nvPr/>
      </p:nvGrpSpPr>
      <p:grpSpPr>
        <a:xfrm>
          <a:off x="0" y="0"/>
          <a:ext cx="0" cy="0"/>
          <a:chOff x="0" y="0"/>
          <a:chExt cx="0" cy="0"/>
        </a:xfrm>
      </p:grpSpPr>
      <p:sp>
        <p:nvSpPr>
          <p:cNvPr id="17" name="Picture Placeholder 13"/>
          <p:cNvSpPr>
            <a:spLocks noGrp="1"/>
          </p:cNvSpPr>
          <p:nvPr>
            <p:ph type="pic" sz="quarter" idx="22"/>
          </p:nvPr>
        </p:nvSpPr>
        <p:spPr>
          <a:xfrm>
            <a:off x="1727123" y="3643756"/>
            <a:ext cx="20811894" cy="4973444"/>
          </a:xfrm>
          <a:effectLst/>
        </p:spPr>
        <p:txBody>
          <a:bodyPr>
            <a:normAutofit/>
          </a:bodyPr>
          <a:lstStyle>
            <a:lvl1pPr marL="0" indent="0">
              <a:buNone/>
              <a:defRPr sz="2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5874857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Big Background with image">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0" y="0"/>
            <a:ext cx="24377650" cy="13716000"/>
          </a:xfrm>
          <a:effectLst/>
        </p:spPr>
        <p:txBody>
          <a:bodyPr>
            <a:normAutofit/>
          </a:bodyPr>
          <a:lstStyle>
            <a:lvl1pPr marL="0" indent="0">
              <a:buNone/>
              <a:defRPr sz="2800">
                <a:ln>
                  <a:noFill/>
                </a:ln>
                <a:solidFill>
                  <a:schemeClr val="bg1">
                    <a:lumMod val="85000"/>
                  </a:schemeClr>
                </a:solidFill>
              </a:defRPr>
            </a:lvl1pPr>
          </a:lstStyle>
          <a:p>
            <a:endParaRPr lang="en-US" dirty="0"/>
          </a:p>
        </p:txBody>
      </p:sp>
      <p:grpSp>
        <p:nvGrpSpPr>
          <p:cNvPr id="11" name="Group 10"/>
          <p:cNvGrpSpPr/>
          <p:nvPr userDrawn="1"/>
        </p:nvGrpSpPr>
        <p:grpSpPr>
          <a:xfrm>
            <a:off x="193299" y="12854467"/>
            <a:ext cx="4471692" cy="608393"/>
            <a:chOff x="270790" y="12900962"/>
            <a:chExt cx="4471692" cy="608393"/>
          </a:xfrm>
        </p:grpSpPr>
        <p:sp>
          <p:nvSpPr>
            <p:cNvPr id="12" name="Folded Corner 11"/>
            <p:cNvSpPr/>
            <p:nvPr userDrawn="1"/>
          </p:nvSpPr>
          <p:spPr>
            <a:xfrm>
              <a:off x="1193369" y="12900962"/>
              <a:ext cx="3347634" cy="608393"/>
            </a:xfrm>
            <a:prstGeom prst="foldedCorne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790" y="12900962"/>
              <a:ext cx="4471692" cy="608393"/>
            </a:xfrm>
            <a:prstGeom prst="rect">
              <a:avLst/>
            </a:prstGeom>
          </p:spPr>
        </p:pic>
      </p:grpSp>
    </p:spTree>
    <p:extLst>
      <p:ext uri="{BB962C8B-B14F-4D97-AF65-F5344CB8AC3E}">
        <p14:creationId xmlns:p14="http://schemas.microsoft.com/office/powerpoint/2010/main" val="9419718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5" name="Picture Placeholder 13"/>
          <p:cNvSpPr>
            <a:spLocks noGrp="1"/>
          </p:cNvSpPr>
          <p:nvPr>
            <p:ph type="pic" sz="quarter" idx="22"/>
          </p:nvPr>
        </p:nvSpPr>
        <p:spPr>
          <a:xfrm>
            <a:off x="0" y="3969834"/>
            <a:ext cx="24377650" cy="6936059"/>
          </a:xfrm>
          <a:effectLst/>
        </p:spPr>
        <p:txBody>
          <a:bodyPr>
            <a:normAutofit/>
          </a:bodyPr>
          <a:lstStyle>
            <a:lvl1pPr marL="0" indent="0">
              <a:buNone/>
              <a:defRPr sz="2800">
                <a:ln>
                  <a:noFill/>
                </a:ln>
                <a:solidFill>
                  <a:schemeClr val="bg1">
                    <a:lumMod val="85000"/>
                  </a:schemeClr>
                </a:solidFill>
              </a:defRPr>
            </a:lvl1pPr>
          </a:lstStyle>
          <a:p>
            <a:endParaRPr lang="en-US" dirty="0"/>
          </a:p>
        </p:txBody>
      </p:sp>
      <p:grpSp>
        <p:nvGrpSpPr>
          <p:cNvPr id="8" name="Group 7"/>
          <p:cNvGrpSpPr/>
          <p:nvPr userDrawn="1"/>
        </p:nvGrpSpPr>
        <p:grpSpPr>
          <a:xfrm>
            <a:off x="193299" y="12854467"/>
            <a:ext cx="4471692" cy="608393"/>
            <a:chOff x="270790" y="12900962"/>
            <a:chExt cx="4471692" cy="608393"/>
          </a:xfrm>
        </p:grpSpPr>
        <p:sp>
          <p:nvSpPr>
            <p:cNvPr id="9" name="Folded Corner 8"/>
            <p:cNvSpPr/>
            <p:nvPr userDrawn="1"/>
          </p:nvSpPr>
          <p:spPr>
            <a:xfrm>
              <a:off x="1193369" y="12900962"/>
              <a:ext cx="3347634" cy="608393"/>
            </a:xfrm>
            <a:prstGeom prst="foldedCorne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790" y="12900962"/>
              <a:ext cx="4471692" cy="608393"/>
            </a:xfrm>
            <a:prstGeom prst="rect">
              <a:avLst/>
            </a:prstGeom>
          </p:spPr>
        </p:pic>
      </p:grpSp>
    </p:spTree>
    <p:extLst>
      <p:ext uri="{BB962C8B-B14F-4D97-AF65-F5344CB8AC3E}">
        <p14:creationId xmlns:p14="http://schemas.microsoft.com/office/powerpoint/2010/main" val="4507656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eam Organization">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17944053" y="5276110"/>
            <a:ext cx="2539497" cy="2537886"/>
          </a:xfrm>
          <a:prstGeom prst="ellipse">
            <a:avLst/>
          </a:prstGeom>
          <a:effectLst/>
        </p:spPr>
        <p:txBody>
          <a:bodyPr>
            <a:normAutofit/>
          </a:bodyPr>
          <a:lstStyle>
            <a:lvl1pPr marL="0" indent="0">
              <a:buNone/>
              <a:defRPr sz="2300">
                <a:ln>
                  <a:noFill/>
                </a:ln>
                <a:solidFill>
                  <a:schemeClr val="bg1">
                    <a:lumMod val="85000"/>
                  </a:schemeClr>
                </a:solidFill>
                <a:latin typeface="Lato" charset="0"/>
                <a:ea typeface="Lato" charset="0"/>
                <a:cs typeface="Lato" charset="0"/>
              </a:defRPr>
            </a:lvl1pPr>
          </a:lstStyle>
          <a:p>
            <a:endParaRPr lang="en-US" dirty="0"/>
          </a:p>
        </p:txBody>
      </p:sp>
      <p:sp>
        <p:nvSpPr>
          <p:cNvPr id="15" name="Picture Placeholder 13"/>
          <p:cNvSpPr>
            <a:spLocks noGrp="1"/>
          </p:cNvSpPr>
          <p:nvPr>
            <p:ph type="pic" sz="quarter" idx="14"/>
          </p:nvPr>
        </p:nvSpPr>
        <p:spPr>
          <a:xfrm>
            <a:off x="12711273" y="1069071"/>
            <a:ext cx="2539497" cy="2537886"/>
          </a:xfrm>
          <a:prstGeom prst="ellipse">
            <a:avLst/>
          </a:prstGeom>
          <a:effectLst/>
        </p:spPr>
        <p:txBody>
          <a:bodyPr>
            <a:normAutofit/>
          </a:bodyPr>
          <a:lstStyle>
            <a:lvl1pPr marL="0" indent="0">
              <a:buNone/>
              <a:defRPr sz="2300">
                <a:ln>
                  <a:noFill/>
                </a:ln>
                <a:solidFill>
                  <a:schemeClr val="bg1">
                    <a:lumMod val="85000"/>
                  </a:schemeClr>
                </a:solidFill>
                <a:latin typeface="Lato" charset="0"/>
                <a:ea typeface="Lato" charset="0"/>
                <a:cs typeface="Lato" charset="0"/>
              </a:defRPr>
            </a:lvl1pPr>
          </a:lstStyle>
          <a:p>
            <a:endParaRPr lang="en-US" dirty="0"/>
          </a:p>
        </p:txBody>
      </p:sp>
      <p:sp>
        <p:nvSpPr>
          <p:cNvPr id="16" name="Picture Placeholder 13"/>
          <p:cNvSpPr>
            <a:spLocks noGrp="1"/>
          </p:cNvSpPr>
          <p:nvPr>
            <p:ph type="pic" sz="quarter" idx="15"/>
          </p:nvPr>
        </p:nvSpPr>
        <p:spPr>
          <a:xfrm>
            <a:off x="7475271" y="5276110"/>
            <a:ext cx="2539497" cy="2537886"/>
          </a:xfrm>
          <a:prstGeom prst="ellipse">
            <a:avLst/>
          </a:prstGeom>
          <a:effectLst/>
        </p:spPr>
        <p:txBody>
          <a:bodyPr>
            <a:normAutofit/>
          </a:bodyPr>
          <a:lstStyle>
            <a:lvl1pPr marL="0" indent="0">
              <a:buNone/>
              <a:defRPr sz="2300">
                <a:ln>
                  <a:noFill/>
                </a:ln>
                <a:solidFill>
                  <a:schemeClr val="bg1">
                    <a:lumMod val="85000"/>
                  </a:schemeClr>
                </a:solidFill>
                <a:latin typeface="Lato" charset="0"/>
                <a:ea typeface="Lato" charset="0"/>
                <a:cs typeface="Lato" charset="0"/>
              </a:defRPr>
            </a:lvl1pPr>
          </a:lstStyle>
          <a:p>
            <a:endParaRPr lang="en-US" dirty="0"/>
          </a:p>
        </p:txBody>
      </p:sp>
      <p:sp>
        <p:nvSpPr>
          <p:cNvPr id="17" name="Picture Placeholder 13"/>
          <p:cNvSpPr>
            <a:spLocks noGrp="1"/>
          </p:cNvSpPr>
          <p:nvPr>
            <p:ph type="pic" sz="quarter" idx="16"/>
          </p:nvPr>
        </p:nvSpPr>
        <p:spPr>
          <a:xfrm>
            <a:off x="10964865" y="9527832"/>
            <a:ext cx="2539497" cy="2537886"/>
          </a:xfrm>
          <a:prstGeom prst="ellipse">
            <a:avLst/>
          </a:prstGeom>
          <a:effectLst/>
        </p:spPr>
        <p:txBody>
          <a:bodyPr>
            <a:normAutofit/>
          </a:bodyPr>
          <a:lstStyle>
            <a:lvl1pPr marL="0" indent="0">
              <a:buNone/>
              <a:defRPr sz="2300">
                <a:ln>
                  <a:noFill/>
                </a:ln>
                <a:solidFill>
                  <a:schemeClr val="bg1">
                    <a:lumMod val="85000"/>
                  </a:schemeClr>
                </a:solidFill>
                <a:latin typeface="Lato" charset="0"/>
                <a:ea typeface="Lato" charset="0"/>
                <a:cs typeface="Lato" charset="0"/>
              </a:defRPr>
            </a:lvl1pPr>
          </a:lstStyle>
          <a:p>
            <a:endParaRPr lang="en-US" dirty="0"/>
          </a:p>
        </p:txBody>
      </p:sp>
      <p:sp>
        <p:nvSpPr>
          <p:cNvPr id="18" name="Picture Placeholder 13"/>
          <p:cNvSpPr>
            <a:spLocks noGrp="1"/>
          </p:cNvSpPr>
          <p:nvPr>
            <p:ph type="pic" sz="quarter" idx="17"/>
          </p:nvPr>
        </p:nvSpPr>
        <p:spPr>
          <a:xfrm>
            <a:off x="17944052" y="9527832"/>
            <a:ext cx="2539497" cy="2537886"/>
          </a:xfrm>
          <a:prstGeom prst="ellipse">
            <a:avLst/>
          </a:prstGeom>
          <a:effectLst/>
        </p:spPr>
        <p:txBody>
          <a:bodyPr>
            <a:normAutofit/>
          </a:bodyPr>
          <a:lstStyle>
            <a:lvl1pPr marL="0" indent="0">
              <a:buNone/>
              <a:defRPr sz="2300">
                <a:ln>
                  <a:noFill/>
                </a:ln>
                <a:solidFill>
                  <a:schemeClr val="bg1">
                    <a:lumMod val="85000"/>
                  </a:schemeClr>
                </a:solidFill>
                <a:latin typeface="Lato" charset="0"/>
                <a:ea typeface="Lato" charset="0"/>
                <a:cs typeface="Lato" charset="0"/>
              </a:defRPr>
            </a:lvl1pPr>
          </a:lstStyle>
          <a:p>
            <a:endParaRPr lang="en-US" dirty="0"/>
          </a:p>
        </p:txBody>
      </p:sp>
      <p:sp>
        <p:nvSpPr>
          <p:cNvPr id="19" name="Picture Placeholder 13"/>
          <p:cNvSpPr>
            <a:spLocks noGrp="1"/>
          </p:cNvSpPr>
          <p:nvPr>
            <p:ph type="pic" sz="quarter" idx="18"/>
          </p:nvPr>
        </p:nvSpPr>
        <p:spPr>
          <a:xfrm>
            <a:off x="3987289" y="9527832"/>
            <a:ext cx="2539497" cy="2537886"/>
          </a:xfrm>
          <a:prstGeom prst="ellipse">
            <a:avLst/>
          </a:prstGeom>
          <a:effectLst/>
        </p:spPr>
        <p:txBody>
          <a:bodyPr>
            <a:normAutofit/>
          </a:bodyPr>
          <a:lstStyle>
            <a:lvl1pPr marL="0" indent="0">
              <a:buNone/>
              <a:defRPr sz="2300">
                <a:ln>
                  <a:noFill/>
                </a:ln>
                <a:solidFill>
                  <a:schemeClr val="bg1">
                    <a:lumMod val="85000"/>
                  </a:schemeClr>
                </a:solidFill>
                <a:latin typeface="Lato" charset="0"/>
                <a:ea typeface="Lato" charset="0"/>
                <a:cs typeface="Lato" charset="0"/>
              </a:defRPr>
            </a:lvl1pPr>
          </a:lstStyle>
          <a:p>
            <a:endParaRPr lang="en-US" dirty="0"/>
          </a:p>
        </p:txBody>
      </p:sp>
      <p:grpSp>
        <p:nvGrpSpPr>
          <p:cNvPr id="12" name="Group 11"/>
          <p:cNvGrpSpPr/>
          <p:nvPr userDrawn="1"/>
        </p:nvGrpSpPr>
        <p:grpSpPr>
          <a:xfrm>
            <a:off x="193299" y="12854467"/>
            <a:ext cx="4471692" cy="608393"/>
            <a:chOff x="270790" y="12900962"/>
            <a:chExt cx="4471692" cy="608393"/>
          </a:xfrm>
        </p:grpSpPr>
        <p:sp>
          <p:nvSpPr>
            <p:cNvPr id="13" name="Folded Corner 12"/>
            <p:cNvSpPr/>
            <p:nvPr userDrawn="1"/>
          </p:nvSpPr>
          <p:spPr>
            <a:xfrm>
              <a:off x="1193369" y="12900962"/>
              <a:ext cx="3347634" cy="608393"/>
            </a:xfrm>
            <a:prstGeom prst="foldedCorne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790" y="12900962"/>
              <a:ext cx="4471692" cy="608393"/>
            </a:xfrm>
            <a:prstGeom prst="rect">
              <a:avLst/>
            </a:prstGeom>
          </p:spPr>
        </p:pic>
      </p:grpSp>
    </p:spTree>
    <p:extLst>
      <p:ext uri="{BB962C8B-B14F-4D97-AF65-F5344CB8AC3E}">
        <p14:creationId xmlns:p14="http://schemas.microsoft.com/office/powerpoint/2010/main" val="15504940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_theceo">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2306982" y="4722122"/>
            <a:ext cx="4665817" cy="4665817"/>
          </a:xfrm>
          <a:effectLst/>
        </p:spPr>
        <p:txBody>
          <a:bodyPr>
            <a:normAutofit/>
          </a:bodyPr>
          <a:lstStyle>
            <a:lvl1pPr marL="0" indent="0">
              <a:buNone/>
              <a:defRPr sz="4200">
                <a:ln>
                  <a:noFill/>
                </a:ln>
                <a:solidFill>
                  <a:schemeClr val="bg1">
                    <a:lumMod val="85000"/>
                  </a:schemeClr>
                </a:solidFill>
              </a:defRPr>
            </a:lvl1pPr>
          </a:lstStyle>
          <a:p>
            <a:endParaRPr lang="en-US" dirty="0"/>
          </a:p>
        </p:txBody>
      </p:sp>
      <p:grpSp>
        <p:nvGrpSpPr>
          <p:cNvPr id="7" name="Group 6"/>
          <p:cNvGrpSpPr/>
          <p:nvPr userDrawn="1"/>
        </p:nvGrpSpPr>
        <p:grpSpPr>
          <a:xfrm>
            <a:off x="193299" y="12854467"/>
            <a:ext cx="4471692" cy="608393"/>
            <a:chOff x="270790" y="12900962"/>
            <a:chExt cx="4471692" cy="608393"/>
          </a:xfrm>
        </p:grpSpPr>
        <p:sp>
          <p:nvSpPr>
            <p:cNvPr id="8" name="Folded Corner 7"/>
            <p:cNvSpPr/>
            <p:nvPr userDrawn="1"/>
          </p:nvSpPr>
          <p:spPr>
            <a:xfrm>
              <a:off x="1193369" y="12900962"/>
              <a:ext cx="3347634" cy="608393"/>
            </a:xfrm>
            <a:prstGeom prst="foldedCorne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790" y="12900962"/>
              <a:ext cx="4471692" cy="608393"/>
            </a:xfrm>
            <a:prstGeom prst="rect">
              <a:avLst/>
            </a:prstGeom>
          </p:spPr>
        </p:pic>
      </p:grpSp>
    </p:spTree>
    <p:extLst>
      <p:ext uri="{BB962C8B-B14F-4D97-AF65-F5344CB8AC3E}">
        <p14:creationId xmlns:p14="http://schemas.microsoft.com/office/powerpoint/2010/main" val="78066310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2" name="Picture Placeholder 13"/>
          <p:cNvSpPr>
            <a:spLocks noGrp="1"/>
          </p:cNvSpPr>
          <p:nvPr>
            <p:ph type="pic" sz="quarter" idx="13"/>
          </p:nvPr>
        </p:nvSpPr>
        <p:spPr>
          <a:xfrm>
            <a:off x="7957595" y="4523250"/>
            <a:ext cx="3461551" cy="3750596"/>
          </a:xfrm>
          <a:effectLst/>
        </p:spPr>
        <p:txBody>
          <a:bodyPr>
            <a:normAutofit/>
          </a:bodyPr>
          <a:lstStyle>
            <a:lvl1pPr marL="0" indent="0">
              <a:buNone/>
              <a:defRPr sz="2400">
                <a:ln>
                  <a:noFill/>
                </a:ln>
                <a:solidFill>
                  <a:schemeClr val="bg1">
                    <a:lumMod val="85000"/>
                  </a:schemeClr>
                </a:solidFill>
              </a:defRPr>
            </a:lvl1pPr>
          </a:lstStyle>
          <a:p>
            <a:endParaRPr lang="en-US" dirty="0"/>
          </a:p>
        </p:txBody>
      </p:sp>
      <p:sp>
        <p:nvSpPr>
          <p:cNvPr id="13" name="Picture Placeholder 13"/>
          <p:cNvSpPr>
            <a:spLocks noGrp="1"/>
          </p:cNvSpPr>
          <p:nvPr>
            <p:ph type="pic" sz="quarter" idx="14"/>
          </p:nvPr>
        </p:nvSpPr>
        <p:spPr>
          <a:xfrm>
            <a:off x="13038901" y="4523250"/>
            <a:ext cx="3461551" cy="3750596"/>
          </a:xfrm>
          <a:effectLst/>
        </p:spPr>
        <p:txBody>
          <a:bodyPr>
            <a:normAutofit/>
          </a:bodyPr>
          <a:lstStyle>
            <a:lvl1pPr marL="0" indent="0">
              <a:buNone/>
              <a:defRPr sz="2400">
                <a:ln>
                  <a:noFill/>
                </a:ln>
                <a:solidFill>
                  <a:schemeClr val="bg1">
                    <a:lumMod val="85000"/>
                  </a:schemeClr>
                </a:solidFill>
              </a:defRPr>
            </a:lvl1pPr>
          </a:lstStyle>
          <a:p>
            <a:endParaRPr lang="en-US" dirty="0"/>
          </a:p>
        </p:txBody>
      </p:sp>
      <p:sp>
        <p:nvSpPr>
          <p:cNvPr id="14" name="Picture Placeholder 13"/>
          <p:cNvSpPr>
            <a:spLocks noGrp="1"/>
          </p:cNvSpPr>
          <p:nvPr>
            <p:ph type="pic" sz="quarter" idx="15"/>
          </p:nvPr>
        </p:nvSpPr>
        <p:spPr>
          <a:xfrm>
            <a:off x="18252670" y="4523250"/>
            <a:ext cx="3461551" cy="3750596"/>
          </a:xfrm>
          <a:effectLst/>
        </p:spPr>
        <p:txBody>
          <a:bodyPr>
            <a:normAutofit/>
          </a:bodyPr>
          <a:lstStyle>
            <a:lvl1pPr marL="0" indent="0">
              <a:buNone/>
              <a:defRPr sz="2400">
                <a:ln>
                  <a:noFill/>
                </a:ln>
                <a:solidFill>
                  <a:schemeClr val="bg1">
                    <a:lumMod val="85000"/>
                  </a:schemeClr>
                </a:solidFill>
              </a:defRPr>
            </a:lvl1pPr>
          </a:lstStyle>
          <a:p>
            <a:endParaRPr lang="en-US" dirty="0"/>
          </a:p>
        </p:txBody>
      </p:sp>
      <p:sp>
        <p:nvSpPr>
          <p:cNvPr id="15" name="Picture Placeholder 13"/>
          <p:cNvSpPr>
            <a:spLocks noGrp="1"/>
          </p:cNvSpPr>
          <p:nvPr>
            <p:ph type="pic" sz="quarter" idx="16"/>
          </p:nvPr>
        </p:nvSpPr>
        <p:spPr>
          <a:xfrm>
            <a:off x="2743826" y="4523250"/>
            <a:ext cx="3461551" cy="3750596"/>
          </a:xfrm>
          <a:effectLst/>
        </p:spPr>
        <p:txBody>
          <a:bodyPr>
            <a:normAutofit/>
          </a:bodyPr>
          <a:lstStyle>
            <a:lvl1pPr marL="0" indent="0">
              <a:buNone/>
              <a:defRPr sz="2400">
                <a:ln>
                  <a:noFill/>
                </a:ln>
                <a:solidFill>
                  <a:schemeClr val="bg1">
                    <a:lumMod val="85000"/>
                  </a:schemeClr>
                </a:solidFill>
              </a:defRPr>
            </a:lvl1pPr>
          </a:lstStyle>
          <a:p>
            <a:endParaRPr lang="en-US" dirty="0"/>
          </a:p>
        </p:txBody>
      </p:sp>
      <p:grpSp>
        <p:nvGrpSpPr>
          <p:cNvPr id="9" name="Group 8"/>
          <p:cNvGrpSpPr/>
          <p:nvPr userDrawn="1"/>
        </p:nvGrpSpPr>
        <p:grpSpPr>
          <a:xfrm>
            <a:off x="193299" y="12854467"/>
            <a:ext cx="4471692" cy="608393"/>
            <a:chOff x="270790" y="12900962"/>
            <a:chExt cx="4471692" cy="608393"/>
          </a:xfrm>
        </p:grpSpPr>
        <p:sp>
          <p:nvSpPr>
            <p:cNvPr id="10" name="Folded Corner 9"/>
            <p:cNvSpPr/>
            <p:nvPr userDrawn="1"/>
          </p:nvSpPr>
          <p:spPr>
            <a:xfrm>
              <a:off x="1193369" y="12900962"/>
              <a:ext cx="3347634" cy="608393"/>
            </a:xfrm>
            <a:prstGeom prst="foldedCorne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790" y="12900962"/>
              <a:ext cx="4471692" cy="608393"/>
            </a:xfrm>
            <a:prstGeom prst="rect">
              <a:avLst/>
            </a:prstGeom>
          </p:spPr>
        </p:pic>
      </p:grpSp>
    </p:spTree>
    <p:extLst>
      <p:ext uri="{BB962C8B-B14F-4D97-AF65-F5344CB8AC3E}">
        <p14:creationId xmlns:p14="http://schemas.microsoft.com/office/powerpoint/2010/main" val="20835602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Pad_features">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9846195" y="4469586"/>
            <a:ext cx="4739600" cy="6324794"/>
          </a:xfrm>
          <a:effectLst/>
        </p:spPr>
        <p:txBody>
          <a:bodyPr>
            <a:normAutofit/>
          </a:bodyPr>
          <a:lstStyle>
            <a:lvl1pPr marL="0" indent="0">
              <a:buNone/>
              <a:defRPr sz="4200">
                <a:ln>
                  <a:noFill/>
                </a:ln>
                <a:solidFill>
                  <a:schemeClr val="bg1">
                    <a:lumMod val="85000"/>
                  </a:schemeClr>
                </a:solidFill>
              </a:defRPr>
            </a:lvl1pPr>
          </a:lstStyle>
          <a:p>
            <a:endParaRPr lang="en-US" dirty="0"/>
          </a:p>
        </p:txBody>
      </p:sp>
      <p:grpSp>
        <p:nvGrpSpPr>
          <p:cNvPr id="7" name="Group 6"/>
          <p:cNvGrpSpPr/>
          <p:nvPr userDrawn="1"/>
        </p:nvGrpSpPr>
        <p:grpSpPr>
          <a:xfrm>
            <a:off x="193299" y="12854467"/>
            <a:ext cx="4471692" cy="608393"/>
            <a:chOff x="270790" y="12900962"/>
            <a:chExt cx="4471692" cy="608393"/>
          </a:xfrm>
        </p:grpSpPr>
        <p:sp>
          <p:nvSpPr>
            <p:cNvPr id="8" name="Folded Corner 7"/>
            <p:cNvSpPr/>
            <p:nvPr userDrawn="1"/>
          </p:nvSpPr>
          <p:spPr>
            <a:xfrm>
              <a:off x="1193369" y="12900962"/>
              <a:ext cx="3347634" cy="608393"/>
            </a:xfrm>
            <a:prstGeom prst="foldedCorne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790" y="12900962"/>
              <a:ext cx="4471692" cy="608393"/>
            </a:xfrm>
            <a:prstGeom prst="rect">
              <a:avLst/>
            </a:prstGeom>
          </p:spPr>
        </p:pic>
      </p:grpSp>
    </p:spTree>
    <p:extLst>
      <p:ext uri="{BB962C8B-B14F-4D97-AF65-F5344CB8AC3E}">
        <p14:creationId xmlns:p14="http://schemas.microsoft.com/office/powerpoint/2010/main" val="13820203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Portfolio-3">
    <p:spTree>
      <p:nvGrpSpPr>
        <p:cNvPr id="1" name=""/>
        <p:cNvGrpSpPr/>
        <p:nvPr/>
      </p:nvGrpSpPr>
      <p:grpSpPr>
        <a:xfrm>
          <a:off x="0" y="0"/>
          <a:ext cx="0" cy="0"/>
          <a:chOff x="0" y="0"/>
          <a:chExt cx="0" cy="0"/>
        </a:xfrm>
      </p:grpSpPr>
      <p:sp>
        <p:nvSpPr>
          <p:cNvPr id="11" name="Picture Placeholder 13"/>
          <p:cNvSpPr>
            <a:spLocks noGrp="1"/>
          </p:cNvSpPr>
          <p:nvPr>
            <p:ph type="pic" sz="quarter" idx="11"/>
          </p:nvPr>
        </p:nvSpPr>
        <p:spPr>
          <a:xfrm>
            <a:off x="16829522" y="3204292"/>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12" name="Picture Placeholder 13"/>
          <p:cNvSpPr>
            <a:spLocks noGrp="1"/>
          </p:cNvSpPr>
          <p:nvPr>
            <p:ph type="pic" sz="quarter" idx="12"/>
          </p:nvPr>
        </p:nvSpPr>
        <p:spPr>
          <a:xfrm>
            <a:off x="12211127" y="7832165"/>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13" name="Picture Placeholder 13"/>
          <p:cNvSpPr>
            <a:spLocks noGrp="1"/>
          </p:cNvSpPr>
          <p:nvPr>
            <p:ph type="pic" sz="quarter" idx="13"/>
          </p:nvPr>
        </p:nvSpPr>
        <p:spPr>
          <a:xfrm>
            <a:off x="7586763" y="3204292"/>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15" name="Picture Placeholder 13"/>
          <p:cNvSpPr>
            <a:spLocks noGrp="1"/>
          </p:cNvSpPr>
          <p:nvPr>
            <p:ph type="pic" sz="quarter" idx="14"/>
          </p:nvPr>
        </p:nvSpPr>
        <p:spPr>
          <a:xfrm>
            <a:off x="2954535" y="7832165"/>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6" name="Picture Placeholder 13"/>
          <p:cNvSpPr>
            <a:spLocks noGrp="1"/>
          </p:cNvSpPr>
          <p:nvPr>
            <p:ph type="pic" sz="quarter" idx="15"/>
          </p:nvPr>
        </p:nvSpPr>
        <p:spPr>
          <a:xfrm>
            <a:off x="16829522" y="7832165"/>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7" name="Picture Placeholder 13"/>
          <p:cNvSpPr>
            <a:spLocks noGrp="1"/>
          </p:cNvSpPr>
          <p:nvPr>
            <p:ph type="pic" sz="quarter" idx="16"/>
          </p:nvPr>
        </p:nvSpPr>
        <p:spPr>
          <a:xfrm>
            <a:off x="7586763" y="7832165"/>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8" name="Picture Placeholder 13"/>
          <p:cNvSpPr>
            <a:spLocks noGrp="1"/>
          </p:cNvSpPr>
          <p:nvPr>
            <p:ph type="pic" sz="quarter" idx="17"/>
          </p:nvPr>
        </p:nvSpPr>
        <p:spPr>
          <a:xfrm>
            <a:off x="12211127" y="3204292"/>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
        <p:nvSpPr>
          <p:cNvPr id="9" name="Picture Placeholder 13"/>
          <p:cNvSpPr>
            <a:spLocks noGrp="1"/>
          </p:cNvSpPr>
          <p:nvPr>
            <p:ph type="pic" sz="quarter" idx="18"/>
          </p:nvPr>
        </p:nvSpPr>
        <p:spPr>
          <a:xfrm>
            <a:off x="2954535" y="3204292"/>
            <a:ext cx="4626864" cy="4630586"/>
          </a:xfrm>
          <a:ln>
            <a:noFill/>
          </a:ln>
          <a:effectLst/>
        </p:spPr>
        <p:txBody>
          <a:bodyPr>
            <a:normAutofit/>
          </a:bodyPr>
          <a:lstStyle>
            <a:lvl1pPr marL="0" indent="0">
              <a:buNone/>
              <a:defRPr sz="2399" b="0" i="0">
                <a:ln>
                  <a:noFill/>
                </a:ln>
                <a:solidFill>
                  <a:schemeClr val="tx1"/>
                </a:solidFill>
                <a:latin typeface="Source Sans Pro Light" charset="0"/>
                <a:cs typeface="Source Sans Pro Light" charset="0"/>
              </a:defRPr>
            </a:lvl1pPr>
          </a:lstStyle>
          <a:p>
            <a:endParaRPr lang="en-US" dirty="0"/>
          </a:p>
        </p:txBody>
      </p:sp>
    </p:spTree>
    <p:extLst>
      <p:ext uri="{BB962C8B-B14F-4D97-AF65-F5344CB8AC3E}">
        <p14:creationId xmlns:p14="http://schemas.microsoft.com/office/powerpoint/2010/main" val="174296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bile_devices">
    <p:spTree>
      <p:nvGrpSpPr>
        <p:cNvPr id="1" name=""/>
        <p:cNvGrpSpPr/>
        <p:nvPr/>
      </p:nvGrpSpPr>
      <p:grpSpPr>
        <a:xfrm>
          <a:off x="0" y="0"/>
          <a:ext cx="0" cy="0"/>
          <a:chOff x="0" y="0"/>
          <a:chExt cx="0" cy="0"/>
        </a:xfrm>
      </p:grpSpPr>
      <p:sp>
        <p:nvSpPr>
          <p:cNvPr id="10" name="Picture Placeholder 2"/>
          <p:cNvSpPr>
            <a:spLocks noGrp="1" noChangeAspect="1"/>
          </p:cNvSpPr>
          <p:nvPr>
            <p:ph type="pic" sz="quarter" idx="25"/>
          </p:nvPr>
        </p:nvSpPr>
        <p:spPr>
          <a:xfrm>
            <a:off x="10690548" y="3742461"/>
            <a:ext cx="3010509" cy="5334632"/>
          </a:xfrm>
        </p:spPr>
        <p:txBody>
          <a:bodyPr anchor="t">
            <a:normAutofit/>
          </a:bodyPr>
          <a:lstStyle>
            <a:lvl1pPr marL="0" indent="0" algn="ctr">
              <a:buNone/>
              <a:defRPr sz="2199">
                <a:latin typeface="Lato" charset="0"/>
                <a:ea typeface="Lato" charset="0"/>
                <a:cs typeface="Lato" charset="0"/>
              </a:defRPr>
            </a:lvl1pPr>
          </a:lstStyle>
          <a:p>
            <a:endParaRPr lang="id-ID" dirty="0"/>
          </a:p>
        </p:txBody>
      </p:sp>
      <p:sp>
        <p:nvSpPr>
          <p:cNvPr id="11" name="Picture Placeholder 2"/>
          <p:cNvSpPr>
            <a:spLocks noGrp="1" noChangeAspect="1"/>
          </p:cNvSpPr>
          <p:nvPr>
            <p:ph type="pic" sz="quarter" idx="26"/>
          </p:nvPr>
        </p:nvSpPr>
        <p:spPr>
          <a:xfrm>
            <a:off x="17048552" y="3742461"/>
            <a:ext cx="3010509" cy="5334632"/>
          </a:xfrm>
        </p:spPr>
        <p:txBody>
          <a:bodyPr anchor="t">
            <a:normAutofit/>
          </a:bodyPr>
          <a:lstStyle>
            <a:lvl1pPr marL="0" indent="0" algn="ctr">
              <a:buNone/>
              <a:defRPr sz="2199">
                <a:latin typeface="Lato" charset="0"/>
                <a:ea typeface="Lato" charset="0"/>
                <a:cs typeface="Lato" charset="0"/>
              </a:defRPr>
            </a:lvl1pPr>
          </a:lstStyle>
          <a:p>
            <a:endParaRPr lang="id-ID" dirty="0"/>
          </a:p>
        </p:txBody>
      </p:sp>
      <p:sp>
        <p:nvSpPr>
          <p:cNvPr id="12" name="Picture Placeholder 2"/>
          <p:cNvSpPr>
            <a:spLocks noGrp="1" noChangeAspect="1"/>
          </p:cNvSpPr>
          <p:nvPr>
            <p:ph type="pic" sz="quarter" idx="27"/>
          </p:nvPr>
        </p:nvSpPr>
        <p:spPr>
          <a:xfrm>
            <a:off x="4304691" y="3742461"/>
            <a:ext cx="3010509" cy="5334632"/>
          </a:xfrm>
        </p:spPr>
        <p:txBody>
          <a:bodyPr anchor="t">
            <a:normAutofit/>
          </a:bodyPr>
          <a:lstStyle>
            <a:lvl1pPr marL="0" indent="0" algn="ctr">
              <a:buNone/>
              <a:defRPr sz="2199">
                <a:latin typeface="Lato" charset="0"/>
                <a:ea typeface="Lato" charset="0"/>
                <a:cs typeface="Lato" charset="0"/>
              </a:defRPr>
            </a:lvl1pPr>
          </a:lstStyle>
          <a:p>
            <a:endParaRPr lang="id-ID" dirty="0"/>
          </a:p>
        </p:txBody>
      </p:sp>
    </p:spTree>
    <p:extLst>
      <p:ext uri="{BB962C8B-B14F-4D97-AF65-F5344CB8AC3E}">
        <p14:creationId xmlns:p14="http://schemas.microsoft.com/office/powerpoint/2010/main" val="2474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b="0" i="0">
                <a:solidFill>
                  <a:schemeClr val="tx1">
                    <a:tint val="75000"/>
                  </a:schemeClr>
                </a:solidFill>
                <a:latin typeface="Source Sans Pro Regular" charset="0"/>
              </a:defRPr>
            </a:lvl1pPr>
          </a:lstStyle>
          <a:p>
            <a:fld id="{C764DE79-268F-4C1A-8933-263129D2AF90}" type="datetimeFigureOut">
              <a:rPr lang="en-US" smtClean="0"/>
              <a:pPr/>
              <a:t>12/3/17</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b="0" i="0">
                <a:solidFill>
                  <a:schemeClr val="tx1">
                    <a:tint val="75000"/>
                  </a:schemeClr>
                </a:solidFill>
                <a:latin typeface="Source Sans Pro Regular" charset="0"/>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b="0" i="0">
                <a:solidFill>
                  <a:schemeClr val="tx1">
                    <a:tint val="75000"/>
                  </a:schemeClr>
                </a:solidFill>
                <a:latin typeface="Source Sans Pro Regular" charset="0"/>
              </a:defRPr>
            </a:lvl1pPr>
          </a:lstStyle>
          <a:p>
            <a:fld id="{48F63A3B-78C7-47BE-AE5E-E10140E04643}" type="slidenum">
              <a:rPr lang="en-US" smtClean="0"/>
              <a:pPr/>
              <a:t>‹#›</a:t>
            </a:fld>
            <a:endParaRPr lang="en-US" dirty="0"/>
          </a:p>
        </p:txBody>
      </p:sp>
      <p:sp>
        <p:nvSpPr>
          <p:cNvPr id="7" name="Oval 6"/>
          <p:cNvSpPr/>
          <p:nvPr userDrawn="1"/>
        </p:nvSpPr>
        <p:spPr>
          <a:xfrm>
            <a:off x="22013287" y="743131"/>
            <a:ext cx="673466" cy="6734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Regular" charset="0"/>
            </a:endParaRPr>
          </a:p>
        </p:txBody>
      </p:sp>
      <p:sp>
        <p:nvSpPr>
          <p:cNvPr id="8" name="TextBox 7"/>
          <p:cNvSpPr txBox="1"/>
          <p:nvPr userDrawn="1"/>
        </p:nvSpPr>
        <p:spPr>
          <a:xfrm>
            <a:off x="22037953" y="819459"/>
            <a:ext cx="624135" cy="492406"/>
          </a:xfrm>
          <a:prstGeom prst="rect">
            <a:avLst/>
          </a:prstGeom>
          <a:noFill/>
        </p:spPr>
        <p:txBody>
          <a:bodyPr wrap="none" lIns="182843" tIns="91422" rIns="182843" bIns="91422" rtlCol="0">
            <a:spAutoFit/>
          </a:bodyPr>
          <a:lstStyle/>
          <a:p>
            <a:pPr algn="ctr"/>
            <a:fld id="{260E2A6B-A809-4840-BF14-8648BC0BDF87}" type="slidenum">
              <a:rPr lang="id-ID" sz="2000" b="0" i="0" smtClean="0">
                <a:solidFill>
                  <a:schemeClr val="bg1"/>
                </a:solidFill>
                <a:latin typeface="Source Sans Pro Light" charset="0"/>
                <a:ea typeface="Source Sans Pro Light" charset="0"/>
                <a:cs typeface="Source Sans Pro Light" charset="0"/>
              </a:rPr>
              <a:pPr algn="ctr"/>
              <a:t>‹#›</a:t>
            </a:fld>
            <a:endParaRPr lang="id-ID" sz="2800" b="0" i="0" dirty="0">
              <a:solidFill>
                <a:schemeClr val="bg1"/>
              </a:solidFill>
              <a:latin typeface="Source Sans Pro Light" charset="0"/>
              <a:ea typeface="Source Sans Pro Light" charset="0"/>
              <a:cs typeface="Source Sans Pro Light" charset="0"/>
            </a:endParaRPr>
          </a:p>
        </p:txBody>
      </p:sp>
      <p:sp>
        <p:nvSpPr>
          <p:cNvPr id="10" name="Rectangle 1"/>
          <p:cNvSpPr>
            <a:spLocks/>
          </p:cNvSpPr>
          <p:nvPr userDrawn="1"/>
        </p:nvSpPr>
        <p:spPr bwMode="auto">
          <a:xfrm>
            <a:off x="1698266" y="12849033"/>
            <a:ext cx="324928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2400" b="1" spc="150" dirty="0" smtClean="0">
                <a:solidFill>
                  <a:schemeClr val="bg1">
                    <a:lumMod val="75000"/>
                  </a:schemeClr>
                </a:solidFill>
                <a:latin typeface="Source Sans Pro"/>
                <a:ea typeface="ＭＳ Ｐゴシック" charset="0"/>
                <a:cs typeface="Source Sans Pro"/>
                <a:sym typeface="Bebas Neue" charset="0"/>
              </a:rPr>
              <a:t>Business </a:t>
            </a:r>
            <a:r>
              <a:rPr lang="en-US" sz="2400" b="0" i="0" spc="150" dirty="0" smtClean="0">
                <a:solidFill>
                  <a:schemeClr val="bg1">
                    <a:lumMod val="75000"/>
                  </a:schemeClr>
                </a:solidFill>
                <a:latin typeface="Source Sans Pro Light" charset="0"/>
                <a:ea typeface="Source Sans Pro Light" charset="0"/>
                <a:cs typeface="Source Sans Pro Light" charset="0"/>
                <a:sym typeface="Bebas Neue" charset="0"/>
              </a:rPr>
              <a:t>Presentation</a:t>
            </a:r>
            <a:endParaRPr lang="en-US" sz="2400" b="0" i="0" spc="150" dirty="0">
              <a:solidFill>
                <a:schemeClr val="bg1">
                  <a:lumMod val="75000"/>
                </a:schemeClr>
              </a:solidFill>
              <a:latin typeface="Source Sans Pro Light" charset="0"/>
              <a:ea typeface="Source Sans Pro Light" charset="0"/>
              <a:cs typeface="Source Sans Pro Light" charset="0"/>
              <a:sym typeface="Bebas Neue" charset="0"/>
            </a:endParaRPr>
          </a:p>
        </p:txBody>
      </p:sp>
    </p:spTree>
    <p:extLst>
      <p:ext uri="{BB962C8B-B14F-4D97-AF65-F5344CB8AC3E}">
        <p14:creationId xmlns:p14="http://schemas.microsoft.com/office/powerpoint/2010/main" val="984762260"/>
      </p:ext>
    </p:extLst>
  </p:cSld>
  <p:clrMap bg1="lt1" tx1="dk1" bg2="lt2" tx2="dk2" accent1="accent1" accent2="accent2" accent3="accent3" accent4="accent4" accent5="accent5" accent6="accent6" hlink="hlink" folHlink="folHlink"/>
  <p:sldLayoutIdLst>
    <p:sldLayoutId id="2147483979" r:id="rId1"/>
    <p:sldLayoutId id="2147483978" r:id="rId2"/>
    <p:sldLayoutId id="2147484016" r:id="rId3"/>
    <p:sldLayoutId id="2147484012" r:id="rId4"/>
    <p:sldLayoutId id="2147484014" r:id="rId5"/>
    <p:sldLayoutId id="2147484015" r:id="rId6"/>
    <p:sldLayoutId id="2147484010" r:id="rId7"/>
    <p:sldLayoutId id="2147484022" r:id="rId8"/>
    <p:sldLayoutId id="2147484024" r:id="rId9"/>
    <p:sldLayoutId id="2147484027" r:id="rId10"/>
    <p:sldLayoutId id="2147484026" r:id="rId11"/>
    <p:sldLayoutId id="2147484030" r:id="rId12"/>
  </p:sldLayoutIdLst>
  <p:hf hdr="0" ftr="0" dt="0"/>
  <p:txStyles>
    <p:titleStyle>
      <a:lvl1pPr algn="l" defTabSz="1828343" rtl="0" eaLnBrk="1" latinLnBrk="0" hangingPunct="1">
        <a:lnSpc>
          <a:spcPct val="90000"/>
        </a:lnSpc>
        <a:spcBef>
          <a:spcPct val="0"/>
        </a:spcBef>
        <a:buNone/>
        <a:defRPr sz="8798" b="0" i="0" kern="1200">
          <a:solidFill>
            <a:schemeClr val="tx1"/>
          </a:solidFill>
          <a:latin typeface="Lato Light" charset="0"/>
          <a:ea typeface="Lato Light" charset="0"/>
          <a:cs typeface="Lato Light" charset="0"/>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b="0" i="0" kern="1200">
          <a:solidFill>
            <a:schemeClr val="tx1"/>
          </a:solidFill>
          <a:latin typeface="Lato Light" charset="0"/>
          <a:ea typeface="Lato Light" charset="0"/>
          <a:cs typeface="Lato Light"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b="0" i="0" kern="1200">
          <a:solidFill>
            <a:schemeClr val="tx1"/>
          </a:solidFill>
          <a:latin typeface="Lato Light" charset="0"/>
          <a:ea typeface="Lato Light" charset="0"/>
          <a:cs typeface="Lato Light"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3999" b="0" i="0" kern="1200">
          <a:solidFill>
            <a:schemeClr val="tx1"/>
          </a:solidFill>
          <a:latin typeface="Lato Light" charset="0"/>
          <a:ea typeface="Lato Light" charset="0"/>
          <a:cs typeface="Lato Light"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Lato Light" charset="0"/>
          <a:ea typeface="Lato Light" charset="0"/>
          <a:cs typeface="Lato Light"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f"/><Relationship Id="rId3" Type="http://schemas.openxmlformats.org/officeDocument/2006/relationships/image" Target="../media/image5.tiff"/></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10.png"/><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10.png"/><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10.png"/><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10.png"/><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tiff"/></Relationships>
</file>

<file path=ppt/slides/_rels/slide4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alpha val="38000"/>
          </a:schemeClr>
        </a:solidFill>
        <a:effectLst/>
      </p:bgPr>
    </p:bg>
    <p:spTree>
      <p:nvGrpSpPr>
        <p:cNvPr id="1" name=""/>
        <p:cNvGrpSpPr/>
        <p:nvPr/>
      </p:nvGrpSpPr>
      <p:grpSpPr>
        <a:xfrm>
          <a:off x="0" y="0"/>
          <a:ext cx="0" cy="0"/>
          <a:chOff x="0" y="0"/>
          <a:chExt cx="0" cy="0"/>
        </a:xfrm>
      </p:grpSpPr>
      <p:sp>
        <p:nvSpPr>
          <p:cNvPr id="77" name="Rectangle 2403"/>
          <p:cNvSpPr/>
          <p:nvPr/>
        </p:nvSpPr>
        <p:spPr>
          <a:xfrm>
            <a:off x="0" y="6788334"/>
            <a:ext cx="24377650" cy="4164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99" dirty="0">
              <a:solidFill>
                <a:schemeClr val="bg1"/>
              </a:solidFill>
              <a:latin typeface="FontAwesome" pitchFamily="2" charset="0"/>
            </a:endParaRPr>
          </a:p>
        </p:txBody>
      </p:sp>
      <p:sp>
        <p:nvSpPr>
          <p:cNvPr id="3" name="Rectangle 2"/>
          <p:cNvSpPr>
            <a:spLocks/>
          </p:cNvSpPr>
          <p:nvPr/>
        </p:nvSpPr>
        <p:spPr bwMode="auto">
          <a:xfrm>
            <a:off x="10364312" y="11816974"/>
            <a:ext cx="381675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2000" spc="150" dirty="0" smtClean="0">
                <a:solidFill>
                  <a:schemeClr val="tx2">
                    <a:lumMod val="50000"/>
                  </a:schemeClr>
                </a:solidFill>
                <a:latin typeface="Lato" charset="0"/>
                <a:ea typeface="Lato" charset="0"/>
                <a:cs typeface="Lato" charset="0"/>
                <a:sym typeface="Bebas Neue" charset="0"/>
              </a:rPr>
              <a:t>Presented by Sebastian Frost</a:t>
            </a:r>
            <a:endParaRPr lang="en-US" sz="3200" spc="150" dirty="0">
              <a:solidFill>
                <a:schemeClr val="tx2">
                  <a:lumMod val="50000"/>
                </a:schemeClr>
              </a:solidFill>
              <a:latin typeface="Lato" charset="0"/>
              <a:ea typeface="Lato" charset="0"/>
              <a:cs typeface="Lato" charset="0"/>
              <a:sym typeface="Bebas Neue" charset="0"/>
            </a:endParaRPr>
          </a:p>
        </p:txBody>
      </p:sp>
      <p:grpSp>
        <p:nvGrpSpPr>
          <p:cNvPr id="7" name="Group 6"/>
          <p:cNvGrpSpPr>
            <a:grpSpLocks noChangeAspect="1"/>
          </p:cNvGrpSpPr>
          <p:nvPr/>
        </p:nvGrpSpPr>
        <p:grpSpPr>
          <a:xfrm>
            <a:off x="8911545" y="535244"/>
            <a:ext cx="6726990" cy="5417186"/>
            <a:chOff x="4300539" y="1984376"/>
            <a:chExt cx="3589338" cy="2890838"/>
          </a:xfrm>
        </p:grpSpPr>
        <p:sp>
          <p:nvSpPr>
            <p:cNvPr id="8"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9"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0"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1" name="Rectangle 8"/>
            <p:cNvSpPr>
              <a:spLocks noChangeArrowheads="1"/>
            </p:cNvSpPr>
            <p:nvPr/>
          </p:nvSpPr>
          <p:spPr bwMode="auto">
            <a:xfrm>
              <a:off x="4456114" y="2147889"/>
              <a:ext cx="3278188" cy="1841500"/>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2"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3"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4"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5"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6"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7"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8"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19"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0"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grpSp>
        <p:nvGrpSpPr>
          <p:cNvPr id="21" name="Group 20"/>
          <p:cNvGrpSpPr>
            <a:grpSpLocks noChangeAspect="1"/>
          </p:cNvGrpSpPr>
          <p:nvPr/>
        </p:nvGrpSpPr>
        <p:grpSpPr>
          <a:xfrm>
            <a:off x="13823211" y="3884025"/>
            <a:ext cx="996748" cy="2068405"/>
            <a:chOff x="7242184" y="2673668"/>
            <a:chExt cx="652463" cy="1354138"/>
          </a:xfrm>
        </p:grpSpPr>
        <p:sp>
          <p:nvSpPr>
            <p:cNvPr id="22" name="Freeform 59"/>
            <p:cNvSpPr>
              <a:spLocks/>
            </p:cNvSpPr>
            <p:nvPr/>
          </p:nvSpPr>
          <p:spPr bwMode="auto">
            <a:xfrm>
              <a:off x="7242184" y="2673668"/>
              <a:ext cx="652463" cy="1354138"/>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3" name="Freeform 60"/>
            <p:cNvSpPr>
              <a:spLocks/>
            </p:cNvSpPr>
            <p:nvPr/>
          </p:nvSpPr>
          <p:spPr bwMode="auto">
            <a:xfrm>
              <a:off x="7250122" y="2681606"/>
              <a:ext cx="636588" cy="1338263"/>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4" name="Oval 61"/>
            <p:cNvSpPr>
              <a:spLocks noChangeArrowheads="1"/>
            </p:cNvSpPr>
            <p:nvPr/>
          </p:nvSpPr>
          <p:spPr bwMode="auto">
            <a:xfrm>
              <a:off x="7559684" y="2738756"/>
              <a:ext cx="19050" cy="19050"/>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5" name="Oval 62"/>
            <p:cNvSpPr>
              <a:spLocks noChangeArrowheads="1"/>
            </p:cNvSpPr>
            <p:nvPr/>
          </p:nvSpPr>
          <p:spPr bwMode="auto">
            <a:xfrm>
              <a:off x="7566034" y="2745106"/>
              <a:ext cx="4763" cy="476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6" name="Oval 63"/>
            <p:cNvSpPr>
              <a:spLocks noChangeArrowheads="1"/>
            </p:cNvSpPr>
            <p:nvPr/>
          </p:nvSpPr>
          <p:spPr bwMode="auto">
            <a:xfrm>
              <a:off x="7559684" y="2737168"/>
              <a:ext cx="19050" cy="19050"/>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7" name="Oval 64"/>
            <p:cNvSpPr>
              <a:spLocks noChangeArrowheads="1"/>
            </p:cNvSpPr>
            <p:nvPr/>
          </p:nvSpPr>
          <p:spPr bwMode="auto">
            <a:xfrm>
              <a:off x="7566034" y="2743518"/>
              <a:ext cx="4763" cy="476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8" name="Oval 65"/>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29" name="Oval 66"/>
            <p:cNvSpPr>
              <a:spLocks noChangeArrowheads="1"/>
            </p:cNvSpPr>
            <p:nvPr/>
          </p:nvSpPr>
          <p:spPr bwMode="auto">
            <a:xfrm>
              <a:off x="7562859" y="2740343"/>
              <a:ext cx="12700" cy="127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0" name="Oval 67"/>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1" name="Oval 68"/>
            <p:cNvSpPr>
              <a:spLocks noChangeArrowheads="1"/>
            </p:cNvSpPr>
            <p:nvPr/>
          </p:nvSpPr>
          <p:spPr bwMode="auto">
            <a:xfrm>
              <a:off x="7566034" y="2743518"/>
              <a:ext cx="6350" cy="63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2" name="Freeform 69"/>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3" name="Freeform 70"/>
            <p:cNvSpPr>
              <a:spLocks/>
            </p:cNvSpPr>
            <p:nvPr/>
          </p:nvSpPr>
          <p:spPr bwMode="auto">
            <a:xfrm>
              <a:off x="7567622" y="2745106"/>
              <a:ext cx="1588" cy="15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4" name="Oval 71"/>
            <p:cNvSpPr>
              <a:spLocks noChangeArrowheads="1"/>
            </p:cNvSpPr>
            <p:nvPr/>
          </p:nvSpPr>
          <p:spPr bwMode="auto">
            <a:xfrm>
              <a:off x="7516822" y="3884931"/>
              <a:ext cx="103188" cy="103188"/>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5" name="Freeform 72"/>
            <p:cNvSpPr>
              <a:spLocks/>
            </p:cNvSpPr>
            <p:nvPr/>
          </p:nvSpPr>
          <p:spPr bwMode="auto">
            <a:xfrm>
              <a:off x="7542222" y="3910331"/>
              <a:ext cx="52388" cy="52388"/>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6" name="Rectangle 73"/>
            <p:cNvSpPr>
              <a:spLocks noChangeArrowheads="1"/>
            </p:cNvSpPr>
            <p:nvPr/>
          </p:nvSpPr>
          <p:spPr bwMode="auto">
            <a:xfrm>
              <a:off x="7289809" y="2873693"/>
              <a:ext cx="558800" cy="979488"/>
            </a:xfrm>
            <a:prstGeom prst="rect">
              <a:avLst/>
            </a:prstGeom>
            <a:solidFill>
              <a:srgbClr val="0C0D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7" name="Rectangle 74"/>
            <p:cNvSpPr>
              <a:spLocks noChangeArrowheads="1"/>
            </p:cNvSpPr>
            <p:nvPr/>
          </p:nvSpPr>
          <p:spPr bwMode="auto">
            <a:xfrm>
              <a:off x="7294572" y="2880043"/>
              <a:ext cx="547688" cy="966788"/>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8" name="Freeform 75"/>
            <p:cNvSpPr>
              <a:spLocks/>
            </p:cNvSpPr>
            <p:nvPr/>
          </p:nvSpPr>
          <p:spPr bwMode="auto">
            <a:xfrm>
              <a:off x="7519997" y="2784793"/>
              <a:ext cx="115888" cy="26988"/>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39" name="Freeform 76"/>
            <p:cNvSpPr>
              <a:spLocks/>
            </p:cNvSpPr>
            <p:nvPr/>
          </p:nvSpPr>
          <p:spPr bwMode="auto">
            <a:xfrm>
              <a:off x="7526347" y="2792731"/>
              <a:ext cx="103188" cy="11113"/>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40" name="Oval 77"/>
            <p:cNvSpPr>
              <a:spLocks noChangeArrowheads="1"/>
            </p:cNvSpPr>
            <p:nvPr/>
          </p:nvSpPr>
          <p:spPr bwMode="auto">
            <a:xfrm>
              <a:off x="7481897" y="2789556"/>
              <a:ext cx="17463" cy="17463"/>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grpSp>
        <p:nvGrpSpPr>
          <p:cNvPr id="41" name="Group 40"/>
          <p:cNvGrpSpPr>
            <a:grpSpLocks noChangeAspect="1"/>
          </p:cNvGrpSpPr>
          <p:nvPr/>
        </p:nvGrpSpPr>
        <p:grpSpPr>
          <a:xfrm>
            <a:off x="14935118" y="2755200"/>
            <a:ext cx="2276331" cy="3232353"/>
            <a:chOff x="8099434" y="2121218"/>
            <a:chExt cx="1322388" cy="1878013"/>
          </a:xfrm>
        </p:grpSpPr>
        <p:sp>
          <p:nvSpPr>
            <p:cNvPr id="42" name="Freeform 33"/>
            <p:cNvSpPr>
              <a:spLocks/>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43" name="Freeform 34"/>
            <p:cNvSpPr>
              <a:spLocks/>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44" name="Oval 35"/>
            <p:cNvSpPr>
              <a:spLocks noChangeArrowheads="1"/>
            </p:cNvSpPr>
            <p:nvPr/>
          </p:nvSpPr>
          <p:spPr bwMode="auto">
            <a:xfrm>
              <a:off x="8748722" y="2197418"/>
              <a:ext cx="23813" cy="238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45" name="Oval 36"/>
            <p:cNvSpPr>
              <a:spLocks noChangeArrowheads="1"/>
            </p:cNvSpPr>
            <p:nvPr/>
          </p:nvSpPr>
          <p:spPr bwMode="auto">
            <a:xfrm>
              <a:off x="8748722" y="2195831"/>
              <a:ext cx="23813" cy="238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46" name="Oval 37"/>
            <p:cNvSpPr>
              <a:spLocks noChangeArrowheads="1"/>
            </p:cNvSpPr>
            <p:nvPr/>
          </p:nvSpPr>
          <p:spPr bwMode="auto">
            <a:xfrm>
              <a:off x="8753484" y="2200593"/>
              <a:ext cx="14288" cy="1428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47" name="Oval 38"/>
            <p:cNvSpPr>
              <a:spLocks noChangeArrowheads="1"/>
            </p:cNvSpPr>
            <p:nvPr/>
          </p:nvSpPr>
          <p:spPr bwMode="auto">
            <a:xfrm>
              <a:off x="8756659" y="2203768"/>
              <a:ext cx="7938" cy="7938"/>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48" name="Freeform 39"/>
            <p:cNvSpPr>
              <a:spLocks/>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49" name="Rectangle 40"/>
            <p:cNvSpPr>
              <a:spLocks noChangeArrowheads="1"/>
            </p:cNvSpPr>
            <p:nvPr/>
          </p:nvSpPr>
          <p:spPr bwMode="auto">
            <a:xfrm>
              <a:off x="8723322" y="2203768"/>
              <a:ext cx="11113" cy="11113"/>
            </a:xfrm>
            <a:prstGeom prst="rect">
              <a:avLst/>
            </a:prstGeom>
            <a:solidFill>
              <a:srgbClr val="4646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50" name="Rectangle 41"/>
            <p:cNvSpPr>
              <a:spLocks noChangeArrowheads="1"/>
            </p:cNvSpPr>
            <p:nvPr/>
          </p:nvSpPr>
          <p:spPr bwMode="auto">
            <a:xfrm>
              <a:off x="8178809" y="2278381"/>
              <a:ext cx="1165225" cy="1554163"/>
            </a:xfrm>
            <a:prstGeom prst="rect">
              <a:avLst/>
            </a:prstGeom>
            <a:solidFill>
              <a:srgbClr val="0C0D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51" name="Rectangle 42"/>
            <p:cNvSpPr>
              <a:spLocks noChangeArrowheads="1"/>
            </p:cNvSpPr>
            <p:nvPr/>
          </p:nvSpPr>
          <p:spPr bwMode="auto">
            <a:xfrm>
              <a:off x="8185159" y="2284731"/>
              <a:ext cx="1152525" cy="1541463"/>
            </a:xfrm>
            <a:prstGeom prst="rect">
              <a:avLst/>
            </a:prstGeom>
            <a:solidFill>
              <a:srgbClr val="7E7E7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52" name="Oval 43"/>
            <p:cNvSpPr>
              <a:spLocks noChangeArrowheads="1"/>
            </p:cNvSpPr>
            <p:nvPr/>
          </p:nvSpPr>
          <p:spPr bwMode="auto">
            <a:xfrm>
              <a:off x="8712209" y="3865881"/>
              <a:ext cx="98425" cy="100013"/>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53" name="Freeform 44"/>
            <p:cNvSpPr>
              <a:spLocks/>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grpSp>
        <p:nvGrpSpPr>
          <p:cNvPr id="54" name="Group 53"/>
          <p:cNvGrpSpPr>
            <a:grpSpLocks noChangeAspect="1"/>
          </p:cNvGrpSpPr>
          <p:nvPr/>
        </p:nvGrpSpPr>
        <p:grpSpPr>
          <a:xfrm>
            <a:off x="6269473" y="2956857"/>
            <a:ext cx="5243153" cy="3017033"/>
            <a:chOff x="8440747" y="4796156"/>
            <a:chExt cx="2786063" cy="1603375"/>
          </a:xfrm>
        </p:grpSpPr>
        <p:sp>
          <p:nvSpPr>
            <p:cNvPr id="55" name="Freeform 45"/>
            <p:cNvSpPr>
              <a:spLocks/>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56" name="Freeform 46"/>
            <p:cNvSpPr>
              <a:spLocks/>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57" name="Freeform 47"/>
            <p:cNvSpPr>
              <a:spLocks/>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58" name="Freeform 48"/>
            <p:cNvSpPr>
              <a:spLocks/>
            </p:cNvSpPr>
            <p:nvPr/>
          </p:nvSpPr>
          <p:spPr bwMode="auto">
            <a:xfrm>
              <a:off x="8723322" y="4804093"/>
              <a:ext cx="2243138" cy="1530350"/>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59" name="Freeform 49"/>
            <p:cNvSpPr>
              <a:spLocks/>
            </p:cNvSpPr>
            <p:nvPr/>
          </p:nvSpPr>
          <p:spPr bwMode="auto">
            <a:xfrm>
              <a:off x="8723322" y="6269356"/>
              <a:ext cx="2243138" cy="65088"/>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60" name="Rectangle 50"/>
            <p:cNvSpPr>
              <a:spLocks noChangeArrowheads="1"/>
            </p:cNvSpPr>
            <p:nvPr/>
          </p:nvSpPr>
          <p:spPr bwMode="auto">
            <a:xfrm>
              <a:off x="8440747" y="6312218"/>
              <a:ext cx="2786063" cy="50800"/>
            </a:xfrm>
            <a:prstGeom prst="rect">
              <a:avLst/>
            </a:prstGeom>
            <a:solidFill>
              <a:srgbClr val="D2D6D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61" name="Freeform 51"/>
            <p:cNvSpPr>
              <a:spLocks/>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62" name="Rectangle 52"/>
            <p:cNvSpPr>
              <a:spLocks noChangeArrowheads="1"/>
            </p:cNvSpPr>
            <p:nvPr/>
          </p:nvSpPr>
          <p:spPr bwMode="auto">
            <a:xfrm>
              <a:off x="8797934" y="4900931"/>
              <a:ext cx="2093913" cy="1322388"/>
            </a:xfrm>
            <a:prstGeom prst="rect">
              <a:avLst/>
            </a:prstGeom>
            <a:solidFill>
              <a:srgbClr val="0C0D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63" name="Rectangle 53"/>
            <p:cNvSpPr>
              <a:spLocks noChangeArrowheads="1"/>
            </p:cNvSpPr>
            <p:nvPr/>
          </p:nvSpPr>
          <p:spPr bwMode="auto">
            <a:xfrm>
              <a:off x="8804284" y="4908868"/>
              <a:ext cx="2079625" cy="1308100"/>
            </a:xfrm>
            <a:prstGeom prst="rect">
              <a:avLst/>
            </a:prstGeom>
            <a:solidFill>
              <a:srgbClr val="C6C6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64" name="Oval 54"/>
            <p:cNvSpPr>
              <a:spLocks noChangeArrowheads="1"/>
            </p:cNvSpPr>
            <p:nvPr/>
          </p:nvSpPr>
          <p:spPr bwMode="auto">
            <a:xfrm>
              <a:off x="9831397" y="4845368"/>
              <a:ext cx="23813" cy="238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65" name="Oval 55"/>
            <p:cNvSpPr>
              <a:spLocks noChangeArrowheads="1"/>
            </p:cNvSpPr>
            <p:nvPr/>
          </p:nvSpPr>
          <p:spPr bwMode="auto">
            <a:xfrm>
              <a:off x="9831397" y="4843781"/>
              <a:ext cx="23813" cy="22225"/>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66" name="Oval 56"/>
            <p:cNvSpPr>
              <a:spLocks noChangeArrowheads="1"/>
            </p:cNvSpPr>
            <p:nvPr/>
          </p:nvSpPr>
          <p:spPr bwMode="auto">
            <a:xfrm>
              <a:off x="9836159" y="4846956"/>
              <a:ext cx="14288" cy="1587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67" name="Oval 57"/>
            <p:cNvSpPr>
              <a:spLocks noChangeArrowheads="1"/>
            </p:cNvSpPr>
            <p:nvPr/>
          </p:nvSpPr>
          <p:spPr bwMode="auto">
            <a:xfrm>
              <a:off x="9839334" y="4851718"/>
              <a:ext cx="7938" cy="7938"/>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sp>
          <p:nvSpPr>
            <p:cNvPr id="68" name="Freeform 58"/>
            <p:cNvSpPr>
              <a:spLocks/>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4" tIns="45702" rIns="91404" bIns="45702" numCol="1" anchor="t" anchorCtr="0" compatLnSpc="1">
              <a:prstTxWarp prst="textNoShape">
                <a:avLst/>
              </a:prstTxWarp>
            </a:bodyPr>
            <a:lstStyle/>
            <a:p>
              <a:endParaRPr lang="id-ID" sz="3599" dirty="0">
                <a:latin typeface="Source Sans Pro Regular" charset="0"/>
              </a:endParaRPr>
            </a:p>
          </p:txBody>
        </p:sp>
      </p:grpSp>
      <p:sp>
        <p:nvSpPr>
          <p:cNvPr id="69" name="Shape 2528"/>
          <p:cNvSpPr/>
          <p:nvPr/>
        </p:nvSpPr>
        <p:spPr>
          <a:xfrm>
            <a:off x="11771302" y="1891026"/>
            <a:ext cx="998552" cy="137300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70" name="Shape 2528"/>
          <p:cNvSpPr/>
          <p:nvPr/>
        </p:nvSpPr>
        <p:spPr>
          <a:xfrm>
            <a:off x="8574212" y="3895091"/>
            <a:ext cx="734170" cy="1009483"/>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71" name="Shape 2528"/>
          <p:cNvSpPr/>
          <p:nvPr/>
        </p:nvSpPr>
        <p:spPr>
          <a:xfrm>
            <a:off x="15699976" y="3876464"/>
            <a:ext cx="734170" cy="1009483"/>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72" name="Shape 2528"/>
          <p:cNvSpPr/>
          <p:nvPr/>
        </p:nvSpPr>
        <p:spPr>
          <a:xfrm>
            <a:off x="14037313" y="4566568"/>
            <a:ext cx="566119" cy="778413"/>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grpSp>
        <p:nvGrpSpPr>
          <p:cNvPr id="4" name="Group 3"/>
          <p:cNvGrpSpPr/>
          <p:nvPr/>
        </p:nvGrpSpPr>
        <p:grpSpPr>
          <a:xfrm>
            <a:off x="2941538" y="6697850"/>
            <a:ext cx="18729486" cy="4016485"/>
            <a:chOff x="2824089" y="4874309"/>
            <a:chExt cx="18729486" cy="4016485"/>
          </a:xfrm>
        </p:grpSpPr>
        <p:sp>
          <p:nvSpPr>
            <p:cNvPr id="5" name="Rectangle 1"/>
            <p:cNvSpPr>
              <a:spLocks/>
            </p:cNvSpPr>
            <p:nvPr/>
          </p:nvSpPr>
          <p:spPr bwMode="auto">
            <a:xfrm>
              <a:off x="2824089" y="4874309"/>
              <a:ext cx="18729486" cy="34624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lnSpc>
                  <a:spcPts val="13500"/>
                </a:lnSpc>
              </a:pPr>
              <a:r>
                <a:rPr lang="en-US" sz="9600" b="1" spc="150" dirty="0" smtClean="0">
                  <a:solidFill>
                    <a:schemeClr val="bg1"/>
                  </a:solidFill>
                  <a:latin typeface="Source Sans Pro"/>
                  <a:ea typeface="ＭＳ Ｐゴシック" charset="0"/>
                  <a:cs typeface="Source Sans Pro"/>
                  <a:sym typeface="Bebas Neue" charset="0"/>
                </a:rPr>
                <a:t>Protecting your data from a </a:t>
              </a:r>
            </a:p>
            <a:p>
              <a:pPr algn="ctr">
                <a:lnSpc>
                  <a:spcPts val="13500"/>
                </a:lnSpc>
              </a:pPr>
              <a:r>
                <a:rPr lang="en-US" sz="9600" b="1" spc="150" dirty="0" smtClean="0">
                  <a:solidFill>
                    <a:schemeClr val="bg1"/>
                  </a:solidFill>
                  <a:latin typeface="Source Sans Pro"/>
                  <a:ea typeface="ＭＳ Ｐゴシック" charset="0"/>
                  <a:cs typeface="Source Sans Pro"/>
                  <a:sym typeface="Bebas Neue" charset="0"/>
                </a:rPr>
                <a:t>surprisingly motivated adversary</a:t>
              </a:r>
              <a:endParaRPr lang="en-US" sz="9600" b="1" spc="150" dirty="0">
                <a:solidFill>
                  <a:schemeClr val="bg1"/>
                </a:solidFill>
                <a:latin typeface="Source Sans Pro"/>
                <a:ea typeface="ＭＳ Ｐゴシック" charset="0"/>
                <a:cs typeface="Source Sans Pro"/>
                <a:sym typeface="Bebas Neue" charset="0"/>
              </a:endParaRPr>
            </a:p>
          </p:txBody>
        </p:sp>
        <p:sp>
          <p:nvSpPr>
            <p:cNvPr id="6" name="Rectangle 1"/>
            <p:cNvSpPr>
              <a:spLocks/>
            </p:cNvSpPr>
            <p:nvPr/>
          </p:nvSpPr>
          <p:spPr bwMode="auto">
            <a:xfrm>
              <a:off x="5050661" y="8336796"/>
              <a:ext cx="1433725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b="1" spc="150" dirty="0" smtClean="0">
                  <a:solidFill>
                    <a:schemeClr val="bg1"/>
                  </a:solidFill>
                  <a:latin typeface="Lato Light" charset="0"/>
                  <a:ea typeface="Lato Light" charset="0"/>
                  <a:cs typeface="Lato Light" charset="0"/>
                  <a:sym typeface="Bebas Neue" charset="0"/>
                </a:rPr>
                <a:t>(Why you’re probably not paranoid enough about disk encryption)</a:t>
              </a:r>
              <a:endParaRPr lang="en-US" b="1" spc="150" dirty="0">
                <a:solidFill>
                  <a:schemeClr val="bg1"/>
                </a:solidFill>
                <a:latin typeface="Lato Light" charset="0"/>
                <a:ea typeface="Lato Light" charset="0"/>
                <a:cs typeface="Lato Light" charset="0"/>
                <a:sym typeface="Bebas Neue" charset="0"/>
              </a:endParaRPr>
            </a:p>
          </p:txBody>
        </p:sp>
      </p:grpSp>
    </p:spTree>
    <p:extLst>
      <p:ext uri="{BB962C8B-B14F-4D97-AF65-F5344CB8AC3E}">
        <p14:creationId xmlns:p14="http://schemas.microsoft.com/office/powerpoint/2010/main" val="64491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12269377" y="4732111"/>
            <a:ext cx="24223" cy="6050462"/>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294967295"/>
          </p:nvPr>
        </p:nvSpPr>
        <p:spPr>
          <a:xfrm>
            <a:off x="18892838" y="12712700"/>
            <a:ext cx="5484812" cy="730250"/>
          </a:xfrm>
        </p:spPr>
        <p:txBody>
          <a:bodyPr/>
          <a:lstStyle/>
          <a:p>
            <a:fld id="{9E30716D-6579-E840-A866-65A32A51B07B}" type="slidenum">
              <a:rPr lang="en-US" smtClean="0"/>
              <a:t>10</a:t>
            </a:fld>
            <a:endParaRPr lang="en-US" dirty="0"/>
          </a:p>
        </p:txBody>
      </p:sp>
      <p:sp>
        <p:nvSpPr>
          <p:cNvPr id="23" name="Rectangle 22"/>
          <p:cNvSpPr>
            <a:spLocks/>
          </p:cNvSpPr>
          <p:nvPr/>
        </p:nvSpPr>
        <p:spPr bwMode="auto">
          <a:xfrm>
            <a:off x="5938380" y="1249129"/>
            <a:ext cx="12559528"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Getting ready to Software Encrypt</a:t>
            </a:r>
            <a:endParaRPr lang="en-US" sz="6400" b="1" dirty="0">
              <a:solidFill>
                <a:schemeClr val="tx2"/>
              </a:solidFill>
              <a:latin typeface="Lato" charset="0"/>
              <a:ea typeface="Lato" charset="0"/>
              <a:cs typeface="Lato" charset="0"/>
              <a:sym typeface="Bebas Neue" charset="0"/>
            </a:endParaRPr>
          </a:p>
        </p:txBody>
      </p:sp>
      <p:sp>
        <p:nvSpPr>
          <p:cNvPr id="27" name="Rectangle 1"/>
          <p:cNvSpPr>
            <a:spLocks/>
          </p:cNvSpPr>
          <p:nvPr/>
        </p:nvSpPr>
        <p:spPr bwMode="auto">
          <a:xfrm>
            <a:off x="8262996" y="666698"/>
            <a:ext cx="791082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3400" spc="100" dirty="0" smtClean="0">
                <a:latin typeface="Source Sans Pro" charset="0"/>
                <a:ea typeface="Source Sans Pro" charset="0"/>
                <a:cs typeface="Source Sans Pro" charset="0"/>
                <a:sym typeface="Bebas Neue" charset="0"/>
              </a:rPr>
              <a:t>So, you want to encrypt your hard drive?</a:t>
            </a:r>
            <a:endParaRPr lang="en-US" sz="3400" spc="100" dirty="0">
              <a:solidFill>
                <a:schemeClr val="accent2"/>
              </a:solidFill>
              <a:latin typeface="Source Sans Pro" charset="0"/>
              <a:ea typeface="Source Sans Pro" charset="0"/>
              <a:cs typeface="Source Sans Pro" charset="0"/>
              <a:sym typeface="Bebas Neue" charset="0"/>
            </a:endParaRPr>
          </a:p>
        </p:txBody>
      </p:sp>
      <p:sp>
        <p:nvSpPr>
          <p:cNvPr id="28" name="Rectangle 27"/>
          <p:cNvSpPr/>
          <p:nvPr/>
        </p:nvSpPr>
        <p:spPr>
          <a:xfrm>
            <a:off x="11715185" y="251441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2" name="TextBox 31"/>
          <p:cNvSpPr txBox="1"/>
          <p:nvPr/>
        </p:nvSpPr>
        <p:spPr>
          <a:xfrm>
            <a:off x="6470680" y="7757342"/>
            <a:ext cx="5244505" cy="1785104"/>
          </a:xfrm>
          <a:prstGeom prst="rect">
            <a:avLst/>
          </a:prstGeom>
          <a:noFill/>
        </p:spPr>
        <p:txBody>
          <a:bodyPr wrap="square" rtlCol="0">
            <a:spAutoFit/>
          </a:bodyPr>
          <a:lstStyle/>
          <a:p>
            <a:pPr algn="r">
              <a:lnSpc>
                <a:spcPts val="4398"/>
              </a:lnSpc>
            </a:pPr>
            <a:r>
              <a:rPr lang="en-US" sz="3998" b="1" dirty="0">
                <a:solidFill>
                  <a:schemeClr val="accent3"/>
                </a:solidFill>
                <a:latin typeface="Lato Heavy" charset="0"/>
                <a:ea typeface="Lato Heavy" charset="0"/>
                <a:cs typeface="Lato Heavy" charset="0"/>
              </a:rPr>
              <a:t>Choose your </a:t>
            </a:r>
            <a:r>
              <a:rPr lang="en-US" sz="3998" b="1" dirty="0" smtClean="0">
                <a:solidFill>
                  <a:schemeClr val="accent3"/>
                </a:solidFill>
                <a:latin typeface="Lato Heavy" charset="0"/>
                <a:ea typeface="Lato Heavy" charset="0"/>
                <a:cs typeface="Lato Heavy" charset="0"/>
              </a:rPr>
              <a:t>cipher block mode (ECB, CBC, XTS)</a:t>
            </a:r>
            <a:endParaRPr lang="en-US" sz="3998" b="1" dirty="0">
              <a:solidFill>
                <a:schemeClr val="accent3"/>
              </a:solidFill>
              <a:latin typeface="Lato Heavy" charset="0"/>
              <a:ea typeface="Lato Heavy" charset="0"/>
              <a:cs typeface="Lato Heavy" charset="0"/>
            </a:endParaRPr>
          </a:p>
        </p:txBody>
      </p:sp>
      <p:sp>
        <p:nvSpPr>
          <p:cNvPr id="33" name="TextBox 32"/>
          <p:cNvSpPr txBox="1"/>
          <p:nvPr/>
        </p:nvSpPr>
        <p:spPr>
          <a:xfrm>
            <a:off x="6454496" y="4255117"/>
            <a:ext cx="5244505" cy="1220847"/>
          </a:xfrm>
          <a:prstGeom prst="rect">
            <a:avLst/>
          </a:prstGeom>
          <a:noFill/>
        </p:spPr>
        <p:txBody>
          <a:bodyPr wrap="square" rtlCol="0">
            <a:spAutoFit/>
          </a:bodyPr>
          <a:lstStyle/>
          <a:p>
            <a:pPr algn="r">
              <a:lnSpc>
                <a:spcPts val="4398"/>
              </a:lnSpc>
            </a:pPr>
            <a:r>
              <a:rPr lang="en-US" sz="3998" b="1" dirty="0">
                <a:solidFill>
                  <a:schemeClr val="accent4"/>
                </a:solidFill>
                <a:latin typeface="Lato Heavy" charset="0"/>
                <a:ea typeface="Lato Heavy" charset="0"/>
                <a:cs typeface="Lato Heavy" charset="0"/>
              </a:rPr>
              <a:t>Create your </a:t>
            </a:r>
            <a:r>
              <a:rPr lang="en-US" sz="3998" b="1" i="1" dirty="0">
                <a:solidFill>
                  <a:schemeClr val="accent4"/>
                </a:solidFill>
                <a:latin typeface="Lato Heavy" charset="0"/>
                <a:ea typeface="Lato Heavy" charset="0"/>
                <a:cs typeface="Lato Heavy" charset="0"/>
              </a:rPr>
              <a:t>random</a:t>
            </a:r>
            <a:r>
              <a:rPr lang="en-US" sz="3998" b="1" dirty="0">
                <a:solidFill>
                  <a:schemeClr val="accent4"/>
                </a:solidFill>
                <a:latin typeface="Lato Heavy" charset="0"/>
                <a:ea typeface="Lato Heavy" charset="0"/>
                <a:cs typeface="Lato Heavy" charset="0"/>
              </a:rPr>
              <a:t> </a:t>
            </a:r>
            <a:r>
              <a:rPr lang="en-US" sz="3998" b="1" dirty="0" smtClean="0">
                <a:solidFill>
                  <a:schemeClr val="accent4"/>
                </a:solidFill>
                <a:latin typeface="Lato Heavy" charset="0"/>
                <a:ea typeface="Lato Heavy" charset="0"/>
                <a:cs typeface="Lato Heavy" charset="0"/>
              </a:rPr>
              <a:t>keys (random?)</a:t>
            </a:r>
            <a:endParaRPr lang="en-US" sz="3998" b="1" dirty="0">
              <a:solidFill>
                <a:schemeClr val="accent4"/>
              </a:solidFill>
              <a:latin typeface="Lato Heavy" charset="0"/>
              <a:ea typeface="Lato Heavy" charset="0"/>
              <a:cs typeface="Lato Heavy" charset="0"/>
            </a:endParaRPr>
          </a:p>
        </p:txBody>
      </p:sp>
      <p:sp>
        <p:nvSpPr>
          <p:cNvPr id="34" name="TextBox 33"/>
          <p:cNvSpPr txBox="1"/>
          <p:nvPr/>
        </p:nvSpPr>
        <p:spPr>
          <a:xfrm>
            <a:off x="12721024" y="10289496"/>
            <a:ext cx="5244505" cy="656590"/>
          </a:xfrm>
          <a:prstGeom prst="rect">
            <a:avLst/>
          </a:prstGeom>
          <a:noFill/>
        </p:spPr>
        <p:txBody>
          <a:bodyPr wrap="square" rtlCol="0">
            <a:spAutoFit/>
          </a:bodyPr>
          <a:lstStyle/>
          <a:p>
            <a:pPr>
              <a:lnSpc>
                <a:spcPts val="4398"/>
              </a:lnSpc>
            </a:pPr>
            <a:r>
              <a:rPr lang="en-US" sz="3998" b="1" dirty="0">
                <a:solidFill>
                  <a:schemeClr val="accent3">
                    <a:lumMod val="75000"/>
                  </a:schemeClr>
                </a:solidFill>
                <a:latin typeface="Lato Heavy" charset="0"/>
                <a:ea typeface="Lato Heavy" charset="0"/>
                <a:cs typeface="Lato Heavy" charset="0"/>
              </a:rPr>
              <a:t>ENCRYPT!</a:t>
            </a:r>
          </a:p>
        </p:txBody>
      </p:sp>
      <p:sp>
        <p:nvSpPr>
          <p:cNvPr id="35" name="TextBox 34"/>
          <p:cNvSpPr txBox="1"/>
          <p:nvPr/>
        </p:nvSpPr>
        <p:spPr>
          <a:xfrm>
            <a:off x="12741177" y="5780551"/>
            <a:ext cx="5244505" cy="1785104"/>
          </a:xfrm>
          <a:prstGeom prst="rect">
            <a:avLst/>
          </a:prstGeom>
          <a:noFill/>
        </p:spPr>
        <p:txBody>
          <a:bodyPr wrap="square" rtlCol="0">
            <a:spAutoFit/>
          </a:bodyPr>
          <a:lstStyle/>
          <a:p>
            <a:pPr>
              <a:lnSpc>
                <a:spcPts val="4398"/>
              </a:lnSpc>
            </a:pPr>
            <a:r>
              <a:rPr lang="en-US" sz="3998" b="1" dirty="0">
                <a:solidFill>
                  <a:schemeClr val="accent1"/>
                </a:solidFill>
                <a:latin typeface="Lato Heavy" charset="0"/>
                <a:ea typeface="Lato Heavy" charset="0"/>
                <a:cs typeface="Lato Heavy" charset="0"/>
              </a:rPr>
              <a:t>Choose </a:t>
            </a:r>
            <a:r>
              <a:rPr lang="en-US" sz="3998" b="1" dirty="0" smtClean="0">
                <a:solidFill>
                  <a:schemeClr val="accent1"/>
                </a:solidFill>
                <a:latin typeface="Lato Heavy" charset="0"/>
                <a:ea typeface="Lato Heavy" charset="0"/>
                <a:cs typeface="Lato Heavy" charset="0"/>
              </a:rPr>
              <a:t>your encryption </a:t>
            </a:r>
            <a:r>
              <a:rPr lang="en-US" sz="3998" b="1" dirty="0">
                <a:solidFill>
                  <a:schemeClr val="accent1"/>
                </a:solidFill>
                <a:latin typeface="Lato Heavy" charset="0"/>
                <a:ea typeface="Lato Heavy" charset="0"/>
                <a:cs typeface="Lato Heavy" charset="0"/>
              </a:rPr>
              <a:t>c</a:t>
            </a:r>
            <a:r>
              <a:rPr lang="en-US" sz="3998" b="1" dirty="0" smtClean="0">
                <a:solidFill>
                  <a:schemeClr val="accent1"/>
                </a:solidFill>
                <a:latin typeface="Lato Heavy" charset="0"/>
                <a:ea typeface="Lato Heavy" charset="0"/>
                <a:cs typeface="Lato Heavy" charset="0"/>
              </a:rPr>
              <a:t>ipher (</a:t>
            </a:r>
            <a:r>
              <a:rPr lang="en-US" sz="3998" b="1" dirty="0" err="1" smtClean="0">
                <a:solidFill>
                  <a:schemeClr val="accent1"/>
                </a:solidFill>
                <a:latin typeface="Lato Heavy" charset="0"/>
                <a:ea typeface="Lato Heavy" charset="0"/>
                <a:cs typeface="Lato Heavy" charset="0"/>
              </a:rPr>
              <a:t>aes</a:t>
            </a:r>
            <a:r>
              <a:rPr lang="en-US" sz="3998" b="1" dirty="0" smtClean="0">
                <a:solidFill>
                  <a:schemeClr val="accent1"/>
                </a:solidFill>
                <a:latin typeface="Lato Heavy" charset="0"/>
                <a:ea typeface="Lato Heavy" charset="0"/>
                <a:cs typeface="Lato Heavy" charset="0"/>
              </a:rPr>
              <a:t>, </a:t>
            </a:r>
            <a:r>
              <a:rPr lang="en-US" sz="3998" b="1" dirty="0" err="1" smtClean="0">
                <a:solidFill>
                  <a:schemeClr val="accent1"/>
                </a:solidFill>
                <a:latin typeface="Lato Heavy" charset="0"/>
                <a:ea typeface="Lato Heavy" charset="0"/>
                <a:cs typeface="Lato Heavy" charset="0"/>
              </a:rPr>
              <a:t>twofish</a:t>
            </a:r>
            <a:r>
              <a:rPr lang="mr-IN" sz="3998" b="1" dirty="0" smtClean="0">
                <a:solidFill>
                  <a:schemeClr val="accent1"/>
                </a:solidFill>
                <a:latin typeface="Lato Heavy" charset="0"/>
                <a:ea typeface="Lato Heavy" charset="0"/>
                <a:cs typeface="Lato Heavy" charset="0"/>
              </a:rPr>
              <a:t>…</a:t>
            </a:r>
            <a:r>
              <a:rPr lang="en-US" sz="3998" b="1" dirty="0" smtClean="0">
                <a:solidFill>
                  <a:schemeClr val="accent1"/>
                </a:solidFill>
                <a:latin typeface="Lato Heavy" charset="0"/>
                <a:ea typeface="Lato Heavy" charset="0"/>
                <a:cs typeface="Lato Heavy" charset="0"/>
              </a:rPr>
              <a:t>)</a:t>
            </a:r>
            <a:endParaRPr lang="en-US" sz="3998" b="1" dirty="0">
              <a:solidFill>
                <a:schemeClr val="accent1"/>
              </a:solidFill>
              <a:latin typeface="Lato Heavy" charset="0"/>
              <a:ea typeface="Lato Heavy" charset="0"/>
              <a:cs typeface="Lato Heavy" charset="0"/>
            </a:endParaRPr>
          </a:p>
        </p:txBody>
      </p:sp>
      <p:sp>
        <p:nvSpPr>
          <p:cNvPr id="39" name="Oval 38"/>
          <p:cNvSpPr/>
          <p:nvPr/>
        </p:nvSpPr>
        <p:spPr>
          <a:xfrm>
            <a:off x="12126425" y="4535977"/>
            <a:ext cx="329564" cy="329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41" name="Oval 40"/>
          <p:cNvSpPr/>
          <p:nvPr/>
        </p:nvSpPr>
        <p:spPr>
          <a:xfrm>
            <a:off x="12126425" y="6508321"/>
            <a:ext cx="329564" cy="329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42" name="Oval 41"/>
          <p:cNvSpPr/>
          <p:nvPr/>
        </p:nvSpPr>
        <p:spPr>
          <a:xfrm>
            <a:off x="12126425" y="8480665"/>
            <a:ext cx="329564" cy="329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43" name="Oval 42"/>
          <p:cNvSpPr/>
          <p:nvPr/>
        </p:nvSpPr>
        <p:spPr>
          <a:xfrm>
            <a:off x="12126425" y="10453009"/>
            <a:ext cx="329564" cy="329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Tree>
    <p:extLst>
      <p:ext uri="{BB962C8B-B14F-4D97-AF65-F5344CB8AC3E}">
        <p14:creationId xmlns:p14="http://schemas.microsoft.com/office/powerpoint/2010/main" val="1711752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4003305" y="2082007"/>
            <a:ext cx="5660204"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“Random” Keys</a:t>
            </a:r>
          </a:p>
        </p:txBody>
      </p:sp>
      <p:sp>
        <p:nvSpPr>
          <p:cNvPr id="19" name="Rectangle 1"/>
          <p:cNvSpPr>
            <a:spLocks/>
          </p:cNvSpPr>
          <p:nvPr/>
        </p:nvSpPr>
        <p:spPr bwMode="auto">
          <a:xfrm>
            <a:off x="3932780" y="1385119"/>
            <a:ext cx="580126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 you even random Bro?</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132853" y="1455220"/>
            <a:ext cx="9878614" cy="11603176"/>
          </a:xfrm>
          <a:prstGeom prst="rect">
            <a:avLst/>
          </a:prstGeom>
          <a:noFill/>
        </p:spPr>
        <p:txBody>
          <a:bodyPr wrap="square" rtlCol="0">
            <a:spAutoFit/>
          </a:bodyPr>
          <a:lstStyle/>
          <a:p>
            <a:r>
              <a:rPr lang="en-AU" sz="4000" dirty="0" smtClean="0">
                <a:solidFill>
                  <a:schemeClr val="bg1"/>
                </a:solidFill>
                <a:latin typeface="Lato" charset="0"/>
                <a:ea typeface="Lato" charset="0"/>
                <a:cs typeface="Lato" charset="0"/>
              </a:rPr>
              <a:t>Random Sources in decreasing order of how much you care about ”information-theoretic” randomness vs “cryptographic” randomness.</a:t>
            </a:r>
          </a:p>
          <a:p>
            <a:endParaRPr lang="en-AU" sz="2400" dirty="0" smtClean="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B(</a:t>
            </a:r>
            <a:r>
              <a:rPr lang="en-AU" dirty="0" err="1" smtClean="0">
                <a:solidFill>
                  <a:schemeClr val="bg1"/>
                </a:solidFill>
                <a:latin typeface="Lato" charset="0"/>
                <a:ea typeface="Lato" charset="0"/>
                <a:cs typeface="Lato" charset="0"/>
              </a:rPr>
              <a:t>arely</a:t>
            </a:r>
            <a:r>
              <a:rPr lang="en-AU" dirty="0" smtClean="0">
                <a:solidFill>
                  <a:schemeClr val="bg1"/>
                </a:solidFill>
                <a:latin typeface="Lato" charset="0"/>
                <a:ea typeface="Lato" charset="0"/>
                <a:cs typeface="Lato" charset="0"/>
              </a:rPr>
              <a:t>)RNG: </a:t>
            </a:r>
          </a:p>
          <a:p>
            <a:pPr marL="1485717" lvl="1" indent="-571500">
              <a:buFont typeface="Arial" charset="0"/>
              <a:buChar char="•"/>
            </a:pPr>
            <a:r>
              <a:rPr lang="en-AU" dirty="0" smtClean="0">
                <a:solidFill>
                  <a:schemeClr val="bg1"/>
                </a:solidFill>
                <a:latin typeface="Lato" charset="0"/>
                <a:ea typeface="Lato" charset="0"/>
                <a:cs typeface="Lato" charset="0"/>
              </a:rPr>
              <a:t>The C RAND function</a:t>
            </a:r>
          </a:p>
          <a:p>
            <a:pPr marL="571500" indent="-571500">
              <a:buFont typeface="Arial" charset="0"/>
              <a:buChar char="•"/>
            </a:pPr>
            <a:endParaRPr lang="en-AU" sz="2000" dirty="0" smtClean="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P(</a:t>
            </a:r>
            <a:r>
              <a:rPr lang="en-AU" dirty="0" err="1" smtClean="0">
                <a:solidFill>
                  <a:schemeClr val="bg1"/>
                </a:solidFill>
                <a:latin typeface="Lato" charset="0"/>
                <a:ea typeface="Lato" charset="0"/>
                <a:cs typeface="Lato" charset="0"/>
              </a:rPr>
              <a:t>seudo</a:t>
            </a:r>
            <a:r>
              <a:rPr lang="en-AU" dirty="0" smtClean="0">
                <a:solidFill>
                  <a:schemeClr val="bg1"/>
                </a:solidFill>
                <a:latin typeface="Lato" charset="0"/>
                <a:ea typeface="Lato" charset="0"/>
                <a:cs typeface="Lato" charset="0"/>
              </a:rPr>
              <a:t>)RNG: </a:t>
            </a:r>
          </a:p>
          <a:p>
            <a:pPr marL="1485717" lvl="1" indent="-571500">
              <a:buFont typeface="Arial" charset="0"/>
              <a:buChar char="•"/>
            </a:pPr>
            <a:r>
              <a:rPr lang="en-AU" dirty="0" smtClean="0">
                <a:solidFill>
                  <a:schemeClr val="bg1"/>
                </a:solidFill>
                <a:latin typeface="Lato" charset="0"/>
                <a:ea typeface="Lato" charset="0"/>
                <a:cs typeface="Lato" charset="0"/>
              </a:rPr>
              <a:t>/dev/</a:t>
            </a:r>
            <a:r>
              <a:rPr lang="en-AU" dirty="0" err="1" smtClean="0">
                <a:solidFill>
                  <a:schemeClr val="bg1"/>
                </a:solidFill>
                <a:latin typeface="Lato" charset="0"/>
                <a:ea typeface="Lato" charset="0"/>
                <a:cs typeface="Lato" charset="0"/>
              </a:rPr>
              <a:t>urandom</a:t>
            </a:r>
            <a:endParaRPr lang="en-AU" dirty="0">
              <a:solidFill>
                <a:schemeClr val="bg1"/>
              </a:solidFill>
              <a:latin typeface="Lato" charset="0"/>
              <a:ea typeface="Lato" charset="0"/>
              <a:cs typeface="Lato" charset="0"/>
            </a:endParaRPr>
          </a:p>
          <a:p>
            <a:pPr marL="1485717" lvl="1" indent="-571500">
              <a:buFont typeface="Arial" charset="0"/>
              <a:buChar char="•"/>
            </a:pPr>
            <a:r>
              <a:rPr lang="en-AU" dirty="0" smtClean="0">
                <a:solidFill>
                  <a:schemeClr val="bg1"/>
                </a:solidFill>
                <a:latin typeface="Lato" charset="0"/>
                <a:ea typeface="Lato" charset="0"/>
                <a:cs typeface="Lato" charset="0"/>
              </a:rPr>
              <a:t>/dev/random</a:t>
            </a:r>
          </a:p>
          <a:p>
            <a:pPr marL="571500" indent="-571500">
              <a:buFont typeface="Arial" charset="0"/>
              <a:buChar char="•"/>
            </a:pPr>
            <a:endParaRPr lang="en-AU" sz="2000" dirty="0" smtClean="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H(</a:t>
            </a:r>
            <a:r>
              <a:rPr lang="en-AU" dirty="0" err="1" smtClean="0">
                <a:solidFill>
                  <a:schemeClr val="bg1"/>
                </a:solidFill>
                <a:latin typeface="Lato" charset="0"/>
                <a:ea typeface="Lato" charset="0"/>
                <a:cs typeface="Lato" charset="0"/>
              </a:rPr>
              <a:t>ard</a:t>
            </a:r>
            <a:r>
              <a:rPr lang="en-AU" dirty="0" smtClean="0">
                <a:solidFill>
                  <a:schemeClr val="bg1"/>
                </a:solidFill>
                <a:latin typeface="Lato" charset="0"/>
                <a:ea typeface="Lato" charset="0"/>
                <a:cs typeface="Lato" charset="0"/>
              </a:rPr>
              <a:t>)W(are)RNG: </a:t>
            </a:r>
          </a:p>
          <a:p>
            <a:pPr marL="1485717" lvl="1" indent="-571500">
              <a:buFont typeface="Arial" charset="0"/>
              <a:buChar char="•"/>
            </a:pPr>
            <a:r>
              <a:rPr lang="en-AU" dirty="0" smtClean="0">
                <a:solidFill>
                  <a:schemeClr val="bg1"/>
                </a:solidFill>
                <a:latin typeface="Lato" charset="0"/>
                <a:ea typeface="Lato" charset="0"/>
                <a:cs typeface="Lato" charset="0"/>
              </a:rPr>
              <a:t>Hardware random number generator (open source circuit design, not closed)</a:t>
            </a:r>
          </a:p>
          <a:p>
            <a:pPr marL="1485717" lvl="1" indent="-571500">
              <a:buFont typeface="Arial" charset="0"/>
              <a:buChar char="•"/>
            </a:pPr>
            <a:r>
              <a:rPr lang="en-AU" dirty="0" smtClean="0">
                <a:solidFill>
                  <a:schemeClr val="bg1"/>
                </a:solidFill>
                <a:latin typeface="Lato" charset="0"/>
                <a:ea typeface="Lato" charset="0"/>
                <a:cs typeface="Lato" charset="0"/>
              </a:rPr>
              <a:t>Hardware random number generator you made yourself</a:t>
            </a:r>
            <a:r>
              <a:rPr lang="en-AU" baseline="30000" dirty="0" smtClean="0">
                <a:solidFill>
                  <a:schemeClr val="bg1"/>
                </a:solidFill>
                <a:latin typeface="Lato" charset="0"/>
                <a:ea typeface="Lato" charset="0"/>
                <a:cs typeface="Lato" charset="0"/>
              </a:rPr>
              <a:t>1</a:t>
            </a:r>
            <a:endParaRPr lang="en-AU" baseline="30000" dirty="0">
              <a:solidFill>
                <a:schemeClr val="bg1"/>
              </a:solidFill>
              <a:latin typeface="Lato" charset="0"/>
              <a:ea typeface="Lato" charset="0"/>
              <a:cs typeface="Lato" charset="0"/>
            </a:endParaRPr>
          </a:p>
          <a:p>
            <a:pPr marL="571500" indent="-571500">
              <a:buFont typeface="Arial" charset="0"/>
              <a:buChar char="•"/>
            </a:pPr>
            <a:endParaRPr lang="en-AU" sz="2000" dirty="0" smtClean="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Q(</a:t>
            </a:r>
            <a:r>
              <a:rPr lang="en-AU" dirty="0" err="1" smtClean="0">
                <a:solidFill>
                  <a:schemeClr val="bg1"/>
                </a:solidFill>
                <a:latin typeface="Lato" charset="0"/>
                <a:ea typeface="Lato" charset="0"/>
                <a:cs typeface="Lato" charset="0"/>
              </a:rPr>
              <a:t>uantum</a:t>
            </a:r>
            <a:r>
              <a:rPr lang="en-AU" dirty="0" smtClean="0">
                <a:solidFill>
                  <a:schemeClr val="bg1"/>
                </a:solidFill>
                <a:latin typeface="Lato" charset="0"/>
                <a:ea typeface="Lato" charset="0"/>
                <a:cs typeface="Lato" charset="0"/>
              </a:rPr>
              <a:t>)RNG: </a:t>
            </a:r>
          </a:p>
          <a:p>
            <a:pPr marL="1485717" lvl="1" indent="-571500">
              <a:buFont typeface="Arial" charset="0"/>
              <a:buChar char="•"/>
            </a:pPr>
            <a:r>
              <a:rPr lang="en-AU" dirty="0" smtClean="0">
                <a:solidFill>
                  <a:schemeClr val="bg1"/>
                </a:solidFill>
                <a:latin typeface="Lato" charset="0"/>
                <a:ea typeface="Lato" charset="0"/>
                <a:cs typeface="Lato" charset="0"/>
              </a:rPr>
              <a:t>Measure photons traveling through a semi transparent mirror </a:t>
            </a:r>
            <a:r>
              <a:rPr lang="en-AU" i="1" dirty="0" smtClean="0">
                <a:solidFill>
                  <a:schemeClr val="bg1"/>
                </a:solidFill>
                <a:latin typeface="Lato" charset="0"/>
                <a:ea typeface="Lato" charset="0"/>
                <a:cs typeface="Lato" charset="0"/>
              </a:rPr>
              <a:t>*cough* NERD! *cough*</a:t>
            </a:r>
            <a:endParaRPr lang="en-AU" i="1"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491310" y="3536230"/>
            <a:ext cx="10749326" cy="6555641"/>
          </a:xfrm>
          <a:prstGeom prst="rect">
            <a:avLst/>
          </a:prstGeom>
          <a:noFill/>
        </p:spPr>
        <p:txBody>
          <a:bodyPr wrap="square" rtlCol="0">
            <a:spAutoFit/>
          </a:bodyPr>
          <a:lstStyle/>
          <a:p>
            <a:r>
              <a:rPr lang="en-US" sz="2800" dirty="0" smtClean="0">
                <a:solidFill>
                  <a:schemeClr val="tx2"/>
                </a:solidFill>
                <a:latin typeface="Lato" charset="0"/>
                <a:ea typeface="Lato" charset="0"/>
                <a:cs typeface="Lato" charset="0"/>
              </a:rPr>
              <a:t>Any predictability in the generation of your random keys can result in a fully </a:t>
            </a:r>
            <a:r>
              <a:rPr lang="en-US" sz="2800" dirty="0" err="1" smtClean="0">
                <a:solidFill>
                  <a:schemeClr val="tx2"/>
                </a:solidFill>
                <a:latin typeface="Lato" charset="0"/>
                <a:ea typeface="Lato" charset="0"/>
                <a:cs typeface="Lato" charset="0"/>
              </a:rPr>
              <a:t>decryptable</a:t>
            </a:r>
            <a:r>
              <a:rPr lang="en-US" sz="2800" dirty="0" smtClean="0">
                <a:solidFill>
                  <a:schemeClr val="tx2"/>
                </a:solidFill>
                <a:latin typeface="Lato" charset="0"/>
                <a:ea typeface="Lato" charset="0"/>
                <a:cs typeface="Lato" charset="0"/>
              </a:rPr>
              <a:t> (after statistical analysis) block device. But in general most modern PRNGs are good for our average needs.</a:t>
            </a:r>
          </a:p>
          <a:p>
            <a:endParaRPr lang="en-US" sz="2800" dirty="0">
              <a:solidFill>
                <a:schemeClr val="tx2"/>
              </a:solidFill>
              <a:latin typeface="Lato" charset="0"/>
              <a:ea typeface="Lato" charset="0"/>
              <a:cs typeface="Lato" charset="0"/>
            </a:endParaRPr>
          </a:p>
          <a:p>
            <a:r>
              <a:rPr lang="en-US" sz="2800" dirty="0" smtClean="0">
                <a:solidFill>
                  <a:schemeClr val="tx2"/>
                </a:solidFill>
                <a:latin typeface="Lato" charset="0"/>
                <a:ea typeface="Lato" charset="0"/>
                <a:cs typeface="Lato" charset="0"/>
              </a:rPr>
              <a:t>However, make sure your RNG complies with </a:t>
            </a:r>
            <a:r>
              <a:rPr lang="sk-SK" sz="2800" dirty="0">
                <a:solidFill>
                  <a:schemeClr val="tx2"/>
                </a:solidFill>
                <a:latin typeface="Lato" charset="0"/>
                <a:ea typeface="Lato" charset="0"/>
                <a:cs typeface="Lato" charset="0"/>
              </a:rPr>
              <a:t>NIST SP 800-90B  </a:t>
            </a:r>
            <a:r>
              <a:rPr lang="en-US" sz="2800" dirty="0" smtClean="0">
                <a:solidFill>
                  <a:schemeClr val="tx2"/>
                </a:solidFill>
                <a:latin typeface="Lato" charset="0"/>
                <a:ea typeface="Lato" charset="0"/>
                <a:cs typeface="Lato" charset="0"/>
              </a:rPr>
              <a:t>requirements and you can test the output yourself against: </a:t>
            </a:r>
          </a:p>
          <a:p>
            <a:endParaRPr lang="en-US" sz="2800" dirty="0" smtClean="0">
              <a:solidFill>
                <a:schemeClr val="tx2"/>
              </a:solidFill>
              <a:latin typeface="Lato" charset="0"/>
              <a:ea typeface="Lato" charset="0"/>
              <a:cs typeface="Lato" charset="0"/>
            </a:endParaRPr>
          </a:p>
          <a:p>
            <a:pPr marL="457200" indent="-457200">
              <a:buFont typeface="Arial" charset="0"/>
              <a:buChar char="•"/>
            </a:pPr>
            <a:r>
              <a:rPr lang="en-US" sz="2800" dirty="0" err="1">
                <a:solidFill>
                  <a:schemeClr val="tx2"/>
                </a:solidFill>
                <a:latin typeface="Lato" charset="0"/>
                <a:ea typeface="Lato" charset="0"/>
                <a:cs typeface="Lato" charset="0"/>
              </a:rPr>
              <a:t>r</a:t>
            </a:r>
            <a:r>
              <a:rPr lang="en-US" sz="2800" dirty="0" err="1" smtClean="0">
                <a:solidFill>
                  <a:schemeClr val="tx2"/>
                </a:solidFill>
                <a:latin typeface="Lato" charset="0"/>
                <a:ea typeface="Lato" charset="0"/>
                <a:cs typeface="Lato" charset="0"/>
              </a:rPr>
              <a:t>ng</a:t>
            </a:r>
            <a:r>
              <a:rPr lang="en-US" sz="2800" dirty="0" smtClean="0">
                <a:solidFill>
                  <a:schemeClr val="tx2"/>
                </a:solidFill>
                <a:latin typeface="Lato" charset="0"/>
                <a:ea typeface="Lato" charset="0"/>
                <a:cs typeface="Lato" charset="0"/>
              </a:rPr>
              <a:t>-tools</a:t>
            </a:r>
          </a:p>
          <a:p>
            <a:pPr marL="457200" indent="-457200">
              <a:buFont typeface="Arial" charset="0"/>
              <a:buChar char="•"/>
            </a:pPr>
            <a:r>
              <a:rPr lang="en-US" sz="2800" dirty="0" err="1">
                <a:solidFill>
                  <a:schemeClr val="tx2"/>
                </a:solidFill>
                <a:latin typeface="Lato" charset="0"/>
                <a:ea typeface="Lato" charset="0"/>
                <a:cs typeface="Lato" charset="0"/>
              </a:rPr>
              <a:t>d</a:t>
            </a:r>
            <a:r>
              <a:rPr lang="en-US" sz="2800" dirty="0" err="1" smtClean="0">
                <a:solidFill>
                  <a:schemeClr val="tx2"/>
                </a:solidFill>
                <a:latin typeface="Lato" charset="0"/>
                <a:ea typeface="Lato" charset="0"/>
                <a:cs typeface="Lato" charset="0"/>
              </a:rPr>
              <a:t>ieharder</a:t>
            </a:r>
            <a:endParaRPr lang="en-US" sz="2800" dirty="0" smtClean="0">
              <a:solidFill>
                <a:schemeClr val="tx2"/>
              </a:solidFill>
              <a:latin typeface="Lato" charset="0"/>
              <a:ea typeface="Lato" charset="0"/>
              <a:cs typeface="Lato" charset="0"/>
            </a:endParaRPr>
          </a:p>
          <a:p>
            <a:pPr marL="457200" indent="-457200">
              <a:buFont typeface="Arial" charset="0"/>
              <a:buChar char="•"/>
            </a:pPr>
            <a:r>
              <a:rPr lang="en-US" sz="2800" dirty="0" err="1">
                <a:solidFill>
                  <a:schemeClr val="tx2"/>
                </a:solidFill>
                <a:latin typeface="Lato" charset="0"/>
                <a:ea typeface="Lato" charset="0"/>
                <a:cs typeface="Lato" charset="0"/>
              </a:rPr>
              <a:t>e</a:t>
            </a:r>
            <a:r>
              <a:rPr lang="en-US" sz="2800" dirty="0" err="1" smtClean="0">
                <a:solidFill>
                  <a:schemeClr val="tx2"/>
                </a:solidFill>
                <a:latin typeface="Lato" charset="0"/>
                <a:ea typeface="Lato" charset="0"/>
                <a:cs typeface="Lato" charset="0"/>
              </a:rPr>
              <a:t>nt</a:t>
            </a:r>
            <a:endParaRPr lang="en-US" sz="2800" dirty="0" smtClean="0">
              <a:solidFill>
                <a:schemeClr val="tx2"/>
              </a:solidFill>
              <a:latin typeface="Lato" charset="0"/>
              <a:ea typeface="Lato" charset="0"/>
              <a:cs typeface="Lato" charset="0"/>
            </a:endParaRPr>
          </a:p>
          <a:p>
            <a:pPr marL="457200" indent="-457200">
              <a:buFont typeface="Arial" charset="0"/>
              <a:buChar char="•"/>
            </a:pPr>
            <a:endParaRPr lang="en-US" sz="2800" dirty="0">
              <a:solidFill>
                <a:schemeClr val="tx2"/>
              </a:solidFill>
              <a:latin typeface="Lato" charset="0"/>
              <a:ea typeface="Lato" charset="0"/>
              <a:cs typeface="Lato" charset="0"/>
            </a:endParaRPr>
          </a:p>
          <a:p>
            <a:r>
              <a:rPr lang="en-US" sz="2800" dirty="0" smtClean="0">
                <a:solidFill>
                  <a:schemeClr val="tx2"/>
                </a:solidFill>
                <a:latin typeface="Lato" charset="0"/>
                <a:ea typeface="Lato" charset="0"/>
                <a:cs typeface="Lato" charset="0"/>
              </a:rPr>
              <a:t>If you’re a electronics tinkerer it’s fairly trivial to wire up your own </a:t>
            </a:r>
            <a:r>
              <a:rPr lang="en-US" sz="2800" dirty="0" smtClean="0">
                <a:solidFill>
                  <a:schemeClr val="tx2"/>
                </a:solidFill>
                <a:latin typeface="Lato" charset="0"/>
                <a:ea typeface="Lato" charset="0"/>
                <a:cs typeface="Lato" charset="0"/>
              </a:rPr>
              <a:t>pretty strong </a:t>
            </a:r>
            <a:r>
              <a:rPr lang="en-US" sz="2800" dirty="0" smtClean="0">
                <a:solidFill>
                  <a:schemeClr val="tx2"/>
                </a:solidFill>
                <a:latin typeface="Lato" charset="0"/>
                <a:ea typeface="Lato" charset="0"/>
                <a:cs typeface="Lato" charset="0"/>
              </a:rPr>
              <a:t>random noise generator. </a:t>
            </a:r>
          </a:p>
          <a:p>
            <a:endParaRPr lang="en-US" sz="2800" dirty="0">
              <a:solidFill>
                <a:schemeClr val="tx2"/>
              </a:solidFill>
              <a:latin typeface="Lato" charset="0"/>
              <a:ea typeface="Lato" charset="0"/>
              <a:cs typeface="Lato" charset="0"/>
            </a:endParaRPr>
          </a:p>
          <a:p>
            <a:endParaRPr lang="en-AU" sz="2800" dirty="0">
              <a:solidFill>
                <a:schemeClr val="tx2"/>
              </a:solidFill>
              <a:latin typeface="Lato" charset="0"/>
              <a:ea typeface="Lato" charset="0"/>
              <a:cs typeface="Lato" charset="0"/>
            </a:endParaRPr>
          </a:p>
        </p:txBody>
      </p:sp>
      <p:pic>
        <p:nvPicPr>
          <p:cNvPr id="2" name="Picture 1"/>
          <p:cNvPicPr>
            <a:picLocks noChangeAspect="1"/>
          </p:cNvPicPr>
          <p:nvPr/>
        </p:nvPicPr>
        <p:blipFill>
          <a:blip r:embed="rId3"/>
          <a:stretch>
            <a:fillRect/>
          </a:stretch>
        </p:blipFill>
        <p:spPr>
          <a:xfrm>
            <a:off x="3388008" y="9180412"/>
            <a:ext cx="6096000" cy="3556000"/>
          </a:xfrm>
          <a:prstGeom prst="rect">
            <a:avLst/>
          </a:prstGeom>
        </p:spPr>
      </p:pic>
    </p:spTree>
    <p:extLst>
      <p:ext uri="{BB962C8B-B14F-4D97-AF65-F5344CB8AC3E}">
        <p14:creationId xmlns:p14="http://schemas.microsoft.com/office/powerpoint/2010/main" val="3852675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flipH="1">
            <a:off x="-670241" y="0"/>
            <a:ext cx="13716000" cy="13716000"/>
            <a:chOff x="11753388" y="434356"/>
            <a:chExt cx="13259342" cy="13259342"/>
          </a:xfrm>
        </p:grpSpPr>
        <p:sp>
          <p:nvSpPr>
            <p:cNvPr id="21" name="Teardrop 20"/>
            <p:cNvSpPr/>
            <p:nvPr/>
          </p:nvSpPr>
          <p:spPr>
            <a:xfrm>
              <a:off x="11753388" y="434356"/>
              <a:ext cx="13259342" cy="1325934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6" name="Teardrop 5"/>
            <p:cNvSpPr/>
            <p:nvPr/>
          </p:nvSpPr>
          <p:spPr>
            <a:xfrm>
              <a:off x="12700696" y="1214941"/>
              <a:ext cx="11676954" cy="11676954"/>
            </a:xfrm>
            <a:prstGeom prst="teardrop">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sp>
        <p:nvSpPr>
          <p:cNvPr id="14" name="Rectangle 1"/>
          <p:cNvSpPr>
            <a:spLocks/>
          </p:cNvSpPr>
          <p:nvPr/>
        </p:nvSpPr>
        <p:spPr bwMode="auto">
          <a:xfrm>
            <a:off x="1682519" y="4718190"/>
            <a:ext cx="9010480" cy="34624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nSpc>
                <a:spcPts val="13500"/>
              </a:lnSpc>
            </a:pPr>
            <a:r>
              <a:rPr lang="en-US" sz="13600" b="1" spc="150" dirty="0" smtClean="0">
                <a:solidFill>
                  <a:schemeClr val="bg1"/>
                </a:solidFill>
                <a:latin typeface="Source Sans Pro"/>
                <a:ea typeface="ＭＳ Ｐゴシック" charset="0"/>
                <a:cs typeface="Source Sans Pro"/>
                <a:sym typeface="Bebas Neue" charset="0"/>
              </a:rPr>
              <a:t>Choosing </a:t>
            </a:r>
          </a:p>
          <a:p>
            <a:pPr>
              <a:lnSpc>
                <a:spcPts val="13500"/>
              </a:lnSpc>
            </a:pPr>
            <a:r>
              <a:rPr lang="en-US" sz="13600" b="1" spc="150" dirty="0">
                <a:solidFill>
                  <a:schemeClr val="bg1"/>
                </a:solidFill>
                <a:latin typeface="Source Sans Pro"/>
                <a:ea typeface="ＭＳ Ｐゴシック" charset="0"/>
                <a:cs typeface="Source Sans Pro"/>
                <a:sym typeface="Bebas Neue" charset="0"/>
              </a:rPr>
              <a:t>y</a:t>
            </a:r>
            <a:r>
              <a:rPr lang="en-US" sz="13600" b="1" spc="150" dirty="0" smtClean="0">
                <a:solidFill>
                  <a:schemeClr val="bg1"/>
                </a:solidFill>
                <a:latin typeface="Source Sans Pro"/>
                <a:ea typeface="ＭＳ Ｐゴシック" charset="0"/>
                <a:cs typeface="Source Sans Pro"/>
                <a:sym typeface="Bebas Neue" charset="0"/>
              </a:rPr>
              <a:t>our cipher</a:t>
            </a:r>
          </a:p>
        </p:txBody>
      </p:sp>
      <p:sp>
        <p:nvSpPr>
          <p:cNvPr id="15" name="Rectangle 1"/>
          <p:cNvSpPr>
            <a:spLocks/>
          </p:cNvSpPr>
          <p:nvPr/>
        </p:nvSpPr>
        <p:spPr bwMode="auto">
          <a:xfrm>
            <a:off x="1749425" y="8211454"/>
            <a:ext cx="3214021"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3200" spc="150" dirty="0" smtClean="0">
                <a:solidFill>
                  <a:schemeClr val="bg1"/>
                </a:solidFill>
                <a:latin typeface="Lato Light" charset="0"/>
                <a:ea typeface="Lato Light" charset="0"/>
                <a:cs typeface="Lato Light" charset="0"/>
                <a:sym typeface="Bebas Neue" charset="0"/>
              </a:rPr>
              <a:t>What IS Secure?</a:t>
            </a:r>
            <a:endParaRPr lang="en-US" sz="4400" spc="150" dirty="0">
              <a:solidFill>
                <a:schemeClr val="bg1"/>
              </a:solidFill>
              <a:latin typeface="Lato Light" charset="0"/>
              <a:ea typeface="Lato Light" charset="0"/>
              <a:cs typeface="Lato Light" charset="0"/>
              <a:sym typeface="Bebas Neue" charset="0"/>
            </a:endParaRPr>
          </a:p>
        </p:txBody>
      </p:sp>
      <p:grpSp>
        <p:nvGrpSpPr>
          <p:cNvPr id="10" name="Group 9"/>
          <p:cNvGrpSpPr/>
          <p:nvPr/>
        </p:nvGrpSpPr>
        <p:grpSpPr>
          <a:xfrm>
            <a:off x="1727123" y="3389967"/>
            <a:ext cx="6084638" cy="6579219"/>
            <a:chOff x="13547420" y="2542475"/>
            <a:chExt cx="10439400" cy="6579219"/>
          </a:xfrm>
        </p:grpSpPr>
        <p:cxnSp>
          <p:nvCxnSpPr>
            <p:cNvPr id="17" name="Straight Connector 16"/>
            <p:cNvCxnSpPr/>
            <p:nvPr/>
          </p:nvCxnSpPr>
          <p:spPr>
            <a:xfrm flipV="1">
              <a:off x="13547420" y="2542475"/>
              <a:ext cx="10439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3547420" y="9121694"/>
              <a:ext cx="10439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16500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4209982" y="7859569"/>
            <a:ext cx="674865" cy="435056"/>
          </a:xfrm>
          <a:prstGeom prst="rect">
            <a:avLst/>
          </a:prstGeom>
          <a:noFill/>
        </p:spPr>
        <p:txBody>
          <a:bodyPr wrap="none" lIns="0" tIns="0" rIns="0" bIns="0" rtlCol="0">
            <a:spAutoFit/>
          </a:bodyPr>
          <a:lstStyle/>
          <a:p>
            <a:pPr algn="ctr">
              <a:lnSpc>
                <a:spcPts val="3733"/>
              </a:lnSpc>
              <a:spcAft>
                <a:spcPts val="3199"/>
              </a:spcAft>
            </a:pPr>
            <a:r>
              <a:rPr lang="en-US" sz="2900" b="1" dirty="0" smtClean="0">
                <a:solidFill>
                  <a:schemeClr val="tx2"/>
                </a:solidFill>
                <a:latin typeface="Lato" charset="0"/>
                <a:ea typeface="Lato" charset="0"/>
                <a:cs typeface="Lato" charset="0"/>
              </a:rPr>
              <a:t>AES</a:t>
            </a:r>
            <a:endParaRPr lang="en-US" sz="2900" b="1" dirty="0">
              <a:solidFill>
                <a:schemeClr val="tx2"/>
              </a:solidFill>
              <a:latin typeface="Lato" charset="0"/>
              <a:ea typeface="Lato" charset="0"/>
              <a:cs typeface="Lato" charset="0"/>
            </a:endParaRPr>
          </a:p>
        </p:txBody>
      </p:sp>
      <p:sp>
        <p:nvSpPr>
          <p:cNvPr id="86" name="TextBox 85"/>
          <p:cNvSpPr txBox="1"/>
          <p:nvPr/>
        </p:nvSpPr>
        <p:spPr>
          <a:xfrm>
            <a:off x="2531994" y="8474276"/>
            <a:ext cx="4030838" cy="3590727"/>
          </a:xfrm>
          <a:prstGeom prst="rect">
            <a:avLst/>
          </a:prstGeom>
          <a:noFill/>
        </p:spPr>
        <p:txBody>
          <a:bodyPr wrap="square" lIns="0" tIns="0" rIns="0" bIns="0" rtlCol="0">
            <a:spAutoFit/>
          </a:bodyPr>
          <a:lstStyle/>
          <a:p>
            <a:pPr algn="ctr">
              <a:lnSpc>
                <a:spcPts val="4033"/>
              </a:lnSpc>
            </a:pPr>
            <a:r>
              <a:rPr lang="en-US" sz="2500" b="1" dirty="0" smtClean="0">
                <a:solidFill>
                  <a:schemeClr val="tx2"/>
                </a:solidFill>
                <a:latin typeface="Source Sans Pro Light" charset="0"/>
                <a:ea typeface="Source Sans Pro Light" charset="0"/>
                <a:cs typeface="Source Sans Pro Light" charset="0"/>
              </a:rPr>
              <a:t>Established by NIST in 2001. Approved for government encryption up to level ”Top Secret” (with 256 bit keys)</a:t>
            </a:r>
          </a:p>
          <a:p>
            <a:pPr algn="ctr">
              <a:lnSpc>
                <a:spcPts val="4033"/>
              </a:lnSpc>
            </a:pPr>
            <a:endParaRPr lang="en-US" sz="2500" b="1" dirty="0" smtClean="0">
              <a:solidFill>
                <a:schemeClr val="tx2"/>
              </a:solidFill>
              <a:latin typeface="Source Sans Pro Light" charset="0"/>
              <a:ea typeface="Source Sans Pro Light" charset="0"/>
              <a:cs typeface="Source Sans Pro Light" charset="0"/>
            </a:endParaRPr>
          </a:p>
          <a:p>
            <a:pPr algn="ctr">
              <a:lnSpc>
                <a:spcPts val="4033"/>
              </a:lnSpc>
            </a:pPr>
            <a:endParaRPr lang="en-US" sz="2500" b="1" dirty="0" smtClean="0">
              <a:solidFill>
                <a:schemeClr val="tx2"/>
              </a:solidFill>
              <a:latin typeface="Source Sans Pro Light" charset="0"/>
              <a:ea typeface="Source Sans Pro Light" charset="0"/>
              <a:cs typeface="Source Sans Pro Light" charset="0"/>
            </a:endParaRPr>
          </a:p>
          <a:p>
            <a:pPr algn="ctr">
              <a:lnSpc>
                <a:spcPts val="4033"/>
              </a:lnSpc>
            </a:pPr>
            <a:r>
              <a:rPr lang="en-US" sz="2500" b="1" dirty="0" smtClean="0">
                <a:solidFill>
                  <a:schemeClr val="tx2"/>
                </a:solidFill>
                <a:latin typeface="Source Sans Pro Light" charset="0"/>
                <a:ea typeface="Source Sans Pro Light" charset="0"/>
                <a:cs typeface="Source Sans Pro Light" charset="0"/>
              </a:rPr>
              <a:t>Status : Currently “Secure”</a:t>
            </a:r>
            <a:endParaRPr lang="en-US" sz="2500" b="1" dirty="0">
              <a:solidFill>
                <a:schemeClr val="tx2"/>
              </a:solidFill>
              <a:latin typeface="Source Sans Pro Regular" charset="0"/>
              <a:ea typeface="Source Sans Pro Regular" charset="0"/>
              <a:cs typeface="Source Sans Pro Regular" charset="0"/>
            </a:endParaRPr>
          </a:p>
        </p:txBody>
      </p:sp>
      <p:sp>
        <p:nvSpPr>
          <p:cNvPr id="89" name="TextBox 88"/>
          <p:cNvSpPr txBox="1"/>
          <p:nvPr/>
        </p:nvSpPr>
        <p:spPr>
          <a:xfrm>
            <a:off x="9012878" y="7859569"/>
            <a:ext cx="1335302" cy="435056"/>
          </a:xfrm>
          <a:prstGeom prst="rect">
            <a:avLst/>
          </a:prstGeom>
          <a:noFill/>
        </p:spPr>
        <p:txBody>
          <a:bodyPr wrap="none" lIns="0" tIns="0" rIns="0" bIns="0" rtlCol="0">
            <a:spAutoFit/>
          </a:bodyPr>
          <a:lstStyle/>
          <a:p>
            <a:pPr algn="ctr">
              <a:lnSpc>
                <a:spcPts val="3733"/>
              </a:lnSpc>
              <a:spcAft>
                <a:spcPts val="3199"/>
              </a:spcAft>
            </a:pPr>
            <a:r>
              <a:rPr lang="en-US" sz="2900" b="1" dirty="0" err="1" smtClean="0">
                <a:solidFill>
                  <a:schemeClr val="tx2"/>
                </a:solidFill>
                <a:latin typeface="Lato" charset="0"/>
                <a:ea typeface="Lato" charset="0"/>
                <a:cs typeface="Lato" charset="0"/>
              </a:rPr>
              <a:t>Twofish</a:t>
            </a:r>
            <a:endParaRPr lang="en-US" sz="2900" b="1" dirty="0">
              <a:solidFill>
                <a:schemeClr val="tx2"/>
              </a:solidFill>
              <a:latin typeface="Lato" charset="0"/>
              <a:ea typeface="Lato" charset="0"/>
              <a:cs typeface="Lato" charset="0"/>
            </a:endParaRPr>
          </a:p>
        </p:txBody>
      </p:sp>
      <p:sp>
        <p:nvSpPr>
          <p:cNvPr id="90" name="TextBox 89"/>
          <p:cNvSpPr txBox="1"/>
          <p:nvPr/>
        </p:nvSpPr>
        <p:spPr>
          <a:xfrm>
            <a:off x="7665105" y="8474276"/>
            <a:ext cx="4030838" cy="3590727"/>
          </a:xfrm>
          <a:prstGeom prst="rect">
            <a:avLst/>
          </a:prstGeom>
          <a:noFill/>
        </p:spPr>
        <p:txBody>
          <a:bodyPr wrap="square" lIns="0" tIns="0" rIns="0" bIns="0" rtlCol="0">
            <a:spAutoFit/>
          </a:bodyPr>
          <a:lstStyle/>
          <a:p>
            <a:pPr algn="ctr">
              <a:lnSpc>
                <a:spcPts val="4033"/>
              </a:lnSpc>
            </a:pPr>
            <a:r>
              <a:rPr lang="en-US" sz="2500" b="1" dirty="0" smtClean="0">
                <a:solidFill>
                  <a:schemeClr val="tx2"/>
                </a:solidFill>
                <a:latin typeface="Source Sans Pro Light" charset="0"/>
                <a:ea typeface="Source Sans Pro Light" charset="0"/>
                <a:cs typeface="Source Sans Pro Light" charset="0"/>
              </a:rPr>
              <a:t>Finalist in Advanced encryption standards competition. Slower than AES on most modern CPUs. </a:t>
            </a:r>
          </a:p>
          <a:p>
            <a:pPr algn="ctr">
              <a:lnSpc>
                <a:spcPts val="4033"/>
              </a:lnSpc>
            </a:pPr>
            <a:endParaRPr lang="en-US" sz="2500" b="1" dirty="0" smtClean="0">
              <a:solidFill>
                <a:schemeClr val="tx2"/>
              </a:solidFill>
              <a:latin typeface="Source Sans Pro Light" charset="0"/>
              <a:ea typeface="Source Sans Pro Light" charset="0"/>
              <a:cs typeface="Source Sans Pro Light" charset="0"/>
            </a:endParaRPr>
          </a:p>
          <a:p>
            <a:pPr algn="ctr">
              <a:lnSpc>
                <a:spcPts val="4033"/>
              </a:lnSpc>
            </a:pPr>
            <a:endParaRPr lang="en-US" sz="2500" b="1" dirty="0">
              <a:solidFill>
                <a:schemeClr val="tx2"/>
              </a:solidFill>
              <a:latin typeface="Source Sans Pro Light" charset="0"/>
              <a:ea typeface="Source Sans Pro Light" charset="0"/>
              <a:cs typeface="Source Sans Pro Light" charset="0"/>
            </a:endParaRPr>
          </a:p>
          <a:p>
            <a:pPr algn="ctr">
              <a:lnSpc>
                <a:spcPts val="4033"/>
              </a:lnSpc>
            </a:pPr>
            <a:r>
              <a:rPr lang="en-US" sz="2500" b="1" dirty="0">
                <a:solidFill>
                  <a:schemeClr val="tx2"/>
                </a:solidFill>
                <a:latin typeface="Source Sans Pro Light" charset="0"/>
                <a:ea typeface="Source Sans Pro Light" charset="0"/>
                <a:cs typeface="Source Sans Pro Light" charset="0"/>
              </a:rPr>
              <a:t>Status : Currently “Secure</a:t>
            </a:r>
            <a:r>
              <a:rPr lang="en-US" sz="2500" b="1" dirty="0" smtClean="0">
                <a:solidFill>
                  <a:schemeClr val="tx2"/>
                </a:solidFill>
                <a:latin typeface="Source Sans Pro Light" charset="0"/>
                <a:ea typeface="Source Sans Pro Light" charset="0"/>
                <a:cs typeface="Source Sans Pro Light" charset="0"/>
              </a:rPr>
              <a:t>”</a:t>
            </a:r>
            <a:endParaRPr lang="en-US" sz="2500" b="1" dirty="0">
              <a:solidFill>
                <a:schemeClr val="tx2"/>
              </a:solidFill>
              <a:latin typeface="Source Sans Pro Regular" charset="0"/>
              <a:ea typeface="Source Sans Pro Regular" charset="0"/>
              <a:cs typeface="Source Sans Pro Regular" charset="0"/>
            </a:endParaRPr>
          </a:p>
        </p:txBody>
      </p:sp>
      <p:sp>
        <p:nvSpPr>
          <p:cNvPr id="92" name="TextBox 91"/>
          <p:cNvSpPr txBox="1"/>
          <p:nvPr/>
        </p:nvSpPr>
        <p:spPr>
          <a:xfrm>
            <a:off x="14163620" y="7859569"/>
            <a:ext cx="1300036" cy="435056"/>
          </a:xfrm>
          <a:prstGeom prst="rect">
            <a:avLst/>
          </a:prstGeom>
          <a:noFill/>
        </p:spPr>
        <p:txBody>
          <a:bodyPr wrap="none" lIns="0" tIns="0" rIns="0" bIns="0" rtlCol="0">
            <a:spAutoFit/>
          </a:bodyPr>
          <a:lstStyle/>
          <a:p>
            <a:pPr algn="ctr">
              <a:lnSpc>
                <a:spcPts val="3733"/>
              </a:lnSpc>
              <a:spcAft>
                <a:spcPts val="3199"/>
              </a:spcAft>
            </a:pPr>
            <a:r>
              <a:rPr lang="en-US" sz="2900" b="1" dirty="0" smtClean="0">
                <a:solidFill>
                  <a:schemeClr val="tx2"/>
                </a:solidFill>
                <a:latin typeface="Lato" charset="0"/>
                <a:ea typeface="Lato" charset="0"/>
                <a:cs typeface="Lato" charset="0"/>
              </a:rPr>
              <a:t>Serpent</a:t>
            </a:r>
            <a:endParaRPr lang="en-US" sz="2900" b="1" dirty="0">
              <a:solidFill>
                <a:schemeClr val="tx2"/>
              </a:solidFill>
              <a:latin typeface="Lato" charset="0"/>
              <a:ea typeface="Lato" charset="0"/>
              <a:cs typeface="Lato" charset="0"/>
            </a:endParaRPr>
          </a:p>
        </p:txBody>
      </p:sp>
      <p:sp>
        <p:nvSpPr>
          <p:cNvPr id="94" name="TextBox 93"/>
          <p:cNvSpPr txBox="1"/>
          <p:nvPr/>
        </p:nvSpPr>
        <p:spPr>
          <a:xfrm>
            <a:off x="12798216" y="8474276"/>
            <a:ext cx="4030838" cy="3546035"/>
          </a:xfrm>
          <a:prstGeom prst="rect">
            <a:avLst/>
          </a:prstGeom>
          <a:noFill/>
        </p:spPr>
        <p:txBody>
          <a:bodyPr wrap="square" lIns="0" tIns="0" rIns="0" bIns="0" rtlCol="0">
            <a:spAutoFit/>
          </a:bodyPr>
          <a:lstStyle/>
          <a:p>
            <a:pPr algn="ctr">
              <a:lnSpc>
                <a:spcPts val="4033"/>
              </a:lnSpc>
            </a:pPr>
            <a:r>
              <a:rPr lang="en-US" sz="2500" b="1" dirty="0" smtClean="0">
                <a:solidFill>
                  <a:schemeClr val="tx2"/>
                </a:solidFill>
                <a:latin typeface="Source Sans Pro Light" charset="0"/>
                <a:ea typeface="Source Sans Pro Light" charset="0"/>
                <a:cs typeface="Source Sans Pro Light" charset="0"/>
              </a:rPr>
              <a:t>Also a finalist in the Advanced encryption standards competition. Came second after winner. Slightly less software efficiency than AES.</a:t>
            </a:r>
          </a:p>
          <a:p>
            <a:pPr algn="ctr">
              <a:lnSpc>
                <a:spcPts val="4033"/>
              </a:lnSpc>
            </a:pPr>
            <a:endParaRPr lang="en-US" sz="2500" b="1" dirty="0" smtClean="0">
              <a:solidFill>
                <a:schemeClr val="tx2"/>
              </a:solidFill>
              <a:latin typeface="Source Sans Pro Light" charset="0"/>
              <a:ea typeface="Source Sans Pro Light" charset="0"/>
              <a:cs typeface="Source Sans Pro Light" charset="0"/>
            </a:endParaRPr>
          </a:p>
          <a:p>
            <a:pPr algn="ctr">
              <a:lnSpc>
                <a:spcPts val="4033"/>
              </a:lnSpc>
            </a:pPr>
            <a:r>
              <a:rPr lang="en-US" sz="2500" b="1" dirty="0">
                <a:solidFill>
                  <a:schemeClr val="tx2"/>
                </a:solidFill>
                <a:latin typeface="Source Sans Pro Light" charset="0"/>
                <a:ea typeface="Source Sans Pro Light" charset="0"/>
                <a:cs typeface="Source Sans Pro Light" charset="0"/>
              </a:rPr>
              <a:t>Status : Currently “Secure</a:t>
            </a:r>
            <a:r>
              <a:rPr lang="en-US" sz="2500" b="1" dirty="0" smtClean="0">
                <a:solidFill>
                  <a:schemeClr val="tx2"/>
                </a:solidFill>
                <a:latin typeface="Source Sans Pro Light" charset="0"/>
                <a:ea typeface="Source Sans Pro Light" charset="0"/>
                <a:cs typeface="Source Sans Pro Light" charset="0"/>
              </a:rPr>
              <a:t>”</a:t>
            </a:r>
            <a:endParaRPr lang="en-US" sz="2500" b="1" dirty="0">
              <a:solidFill>
                <a:schemeClr val="tx2"/>
              </a:solidFill>
              <a:latin typeface="Source Sans Pro Regular" charset="0"/>
              <a:ea typeface="Source Sans Pro Regular" charset="0"/>
              <a:cs typeface="Source Sans Pro Regular" charset="0"/>
            </a:endParaRPr>
          </a:p>
        </p:txBody>
      </p:sp>
      <p:sp>
        <p:nvSpPr>
          <p:cNvPr id="96" name="TextBox 95"/>
          <p:cNvSpPr txBox="1"/>
          <p:nvPr/>
        </p:nvSpPr>
        <p:spPr>
          <a:xfrm>
            <a:off x="18454358" y="7859569"/>
            <a:ext cx="2984792" cy="474489"/>
          </a:xfrm>
          <a:prstGeom prst="rect">
            <a:avLst/>
          </a:prstGeom>
          <a:noFill/>
        </p:spPr>
        <p:txBody>
          <a:bodyPr wrap="none" lIns="0" tIns="0" rIns="0" bIns="0" rtlCol="0">
            <a:spAutoFit/>
          </a:bodyPr>
          <a:lstStyle/>
          <a:p>
            <a:pPr algn="ctr">
              <a:lnSpc>
                <a:spcPts val="3733"/>
              </a:lnSpc>
              <a:spcAft>
                <a:spcPts val="3199"/>
              </a:spcAft>
            </a:pPr>
            <a:r>
              <a:rPr lang="en-US" sz="2900" b="1" dirty="0" smtClean="0">
                <a:solidFill>
                  <a:schemeClr val="tx2"/>
                </a:solidFill>
                <a:latin typeface="Lato" charset="0"/>
                <a:ea typeface="Lato" charset="0"/>
                <a:cs typeface="Lato" charset="0"/>
              </a:rPr>
              <a:t>You made a thing!</a:t>
            </a:r>
            <a:endParaRPr lang="en-US" sz="2900" b="1" dirty="0">
              <a:solidFill>
                <a:schemeClr val="tx2"/>
              </a:solidFill>
              <a:latin typeface="Lato" charset="0"/>
              <a:ea typeface="Lato" charset="0"/>
              <a:cs typeface="Lato" charset="0"/>
            </a:endParaRPr>
          </a:p>
        </p:txBody>
      </p:sp>
      <p:sp>
        <p:nvSpPr>
          <p:cNvPr id="97" name="TextBox 96"/>
          <p:cNvSpPr txBox="1"/>
          <p:nvPr/>
        </p:nvSpPr>
        <p:spPr>
          <a:xfrm>
            <a:off x="17931327" y="8474276"/>
            <a:ext cx="4030838" cy="3590727"/>
          </a:xfrm>
          <a:prstGeom prst="rect">
            <a:avLst/>
          </a:prstGeom>
          <a:noFill/>
        </p:spPr>
        <p:txBody>
          <a:bodyPr wrap="square" lIns="0" tIns="0" rIns="0" bIns="0" rtlCol="0">
            <a:spAutoFit/>
          </a:bodyPr>
          <a:lstStyle/>
          <a:p>
            <a:pPr algn="ctr">
              <a:lnSpc>
                <a:spcPts val="4033"/>
              </a:lnSpc>
            </a:pPr>
            <a:r>
              <a:rPr lang="en-US" sz="2500" b="1" dirty="0" smtClean="0">
                <a:solidFill>
                  <a:schemeClr val="tx2"/>
                </a:solidFill>
                <a:latin typeface="Source Sans Pro Light" charset="0"/>
                <a:ea typeface="Source Sans Pro Light" charset="0"/>
                <a:cs typeface="Source Sans Pro Light" charset="0"/>
              </a:rPr>
              <a:t>Roll your own encryption cipher for fun and profit! </a:t>
            </a:r>
          </a:p>
          <a:p>
            <a:pPr algn="ctr">
              <a:lnSpc>
                <a:spcPts val="4033"/>
              </a:lnSpc>
            </a:pPr>
            <a:endParaRPr lang="en-US" sz="2500" b="1" dirty="0">
              <a:solidFill>
                <a:schemeClr val="tx2"/>
              </a:solidFill>
              <a:latin typeface="Source Sans Pro Light" charset="0"/>
              <a:ea typeface="Source Sans Pro Light" charset="0"/>
              <a:cs typeface="Source Sans Pro Light" charset="0"/>
            </a:endParaRPr>
          </a:p>
          <a:p>
            <a:pPr algn="ctr">
              <a:lnSpc>
                <a:spcPts val="4033"/>
              </a:lnSpc>
            </a:pPr>
            <a:endParaRPr lang="en-US" sz="2500" b="1" dirty="0" smtClean="0">
              <a:solidFill>
                <a:schemeClr val="tx2"/>
              </a:solidFill>
              <a:latin typeface="Source Sans Pro Light" charset="0"/>
              <a:ea typeface="Source Sans Pro Light" charset="0"/>
              <a:cs typeface="Source Sans Pro Light" charset="0"/>
            </a:endParaRPr>
          </a:p>
          <a:p>
            <a:pPr algn="ctr">
              <a:lnSpc>
                <a:spcPts val="4033"/>
              </a:lnSpc>
            </a:pPr>
            <a:endParaRPr lang="en-US" sz="2500" b="1" dirty="0">
              <a:solidFill>
                <a:schemeClr val="tx2"/>
              </a:solidFill>
              <a:latin typeface="Source Sans Pro Light" charset="0"/>
              <a:ea typeface="Source Sans Pro Light" charset="0"/>
              <a:cs typeface="Source Sans Pro Light" charset="0"/>
            </a:endParaRPr>
          </a:p>
          <a:p>
            <a:pPr algn="ctr">
              <a:lnSpc>
                <a:spcPts val="4033"/>
              </a:lnSpc>
            </a:pPr>
            <a:endParaRPr lang="en-US" sz="2500" b="1" dirty="0" smtClean="0">
              <a:solidFill>
                <a:schemeClr val="tx2"/>
              </a:solidFill>
              <a:latin typeface="Source Sans Pro Light" charset="0"/>
              <a:ea typeface="Source Sans Pro Light" charset="0"/>
              <a:cs typeface="Source Sans Pro Light" charset="0"/>
            </a:endParaRPr>
          </a:p>
          <a:p>
            <a:pPr algn="ctr">
              <a:lnSpc>
                <a:spcPts val="4033"/>
              </a:lnSpc>
            </a:pPr>
            <a:r>
              <a:rPr lang="en-US" sz="2500" b="1" dirty="0">
                <a:solidFill>
                  <a:schemeClr val="tx2"/>
                </a:solidFill>
                <a:latin typeface="Source Sans Pro Light" charset="0"/>
                <a:ea typeface="Source Sans Pro Light" charset="0"/>
                <a:cs typeface="Source Sans Pro Light" charset="0"/>
              </a:rPr>
              <a:t>Status : </a:t>
            </a:r>
            <a:r>
              <a:rPr lang="en-US" sz="2500" b="1" dirty="0" smtClean="0">
                <a:solidFill>
                  <a:schemeClr val="tx2"/>
                </a:solidFill>
                <a:latin typeface="Source Sans Pro Light" charset="0"/>
                <a:ea typeface="Source Sans Pro Light" charset="0"/>
                <a:cs typeface="Source Sans Pro Light" charset="0"/>
              </a:rPr>
              <a:t>Just no.</a:t>
            </a:r>
            <a:endParaRPr lang="en-US" sz="2500" b="1" dirty="0">
              <a:solidFill>
                <a:schemeClr val="tx2"/>
              </a:solidFill>
              <a:latin typeface="Source Sans Pro Regular" charset="0"/>
              <a:ea typeface="Source Sans Pro Regular" charset="0"/>
              <a:cs typeface="Source Sans Pro Regular" charset="0"/>
            </a:endParaRPr>
          </a:p>
        </p:txBody>
      </p:sp>
      <p:sp>
        <p:nvSpPr>
          <p:cNvPr id="100" name="Oval 99"/>
          <p:cNvSpPr/>
          <p:nvPr/>
        </p:nvSpPr>
        <p:spPr>
          <a:xfrm>
            <a:off x="2946114" y="4070270"/>
            <a:ext cx="3202600" cy="320343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04" name="Oval 103"/>
          <p:cNvSpPr/>
          <p:nvPr/>
        </p:nvSpPr>
        <p:spPr>
          <a:xfrm>
            <a:off x="8079222" y="4070270"/>
            <a:ext cx="3202600" cy="320343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07" name="Oval 106"/>
          <p:cNvSpPr/>
          <p:nvPr/>
        </p:nvSpPr>
        <p:spPr>
          <a:xfrm>
            <a:off x="13212336" y="4070270"/>
            <a:ext cx="3202600" cy="3203436"/>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11" name="Oval 110"/>
          <p:cNvSpPr/>
          <p:nvPr/>
        </p:nvSpPr>
        <p:spPr>
          <a:xfrm>
            <a:off x="18345446" y="4070270"/>
            <a:ext cx="3202600" cy="3203436"/>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1" name="Rectangle 20"/>
          <p:cNvSpPr>
            <a:spLocks/>
          </p:cNvSpPr>
          <p:nvPr/>
        </p:nvSpPr>
        <p:spPr bwMode="auto">
          <a:xfrm>
            <a:off x="7140622" y="1249129"/>
            <a:ext cx="10155024"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Which Cipher do we chose?</a:t>
            </a:r>
            <a:endParaRPr lang="en-US" sz="6400" b="1" dirty="0">
              <a:solidFill>
                <a:schemeClr val="tx2"/>
              </a:solidFill>
              <a:latin typeface="Lato" charset="0"/>
              <a:ea typeface="Lato" charset="0"/>
              <a:cs typeface="Lato" charset="0"/>
              <a:sym typeface="Bebas Neue" charset="0"/>
            </a:endParaRPr>
          </a:p>
        </p:txBody>
      </p:sp>
      <p:sp>
        <p:nvSpPr>
          <p:cNvPr id="22" name="Rectangle 1"/>
          <p:cNvSpPr>
            <a:spLocks/>
          </p:cNvSpPr>
          <p:nvPr/>
        </p:nvSpPr>
        <p:spPr bwMode="auto">
          <a:xfrm>
            <a:off x="9484481" y="666698"/>
            <a:ext cx="546784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3400" spc="100" dirty="0" smtClean="0">
                <a:latin typeface="Source Sans Pro" charset="0"/>
                <a:ea typeface="Source Sans Pro" charset="0"/>
                <a:cs typeface="Source Sans Pro" charset="0"/>
                <a:sym typeface="Bebas Neue" charset="0"/>
              </a:rPr>
              <a:t>So much room for activities!</a:t>
            </a:r>
            <a:endParaRPr lang="en-US" sz="3400" spc="100" dirty="0">
              <a:solidFill>
                <a:schemeClr val="accent2"/>
              </a:solidFill>
              <a:latin typeface="Source Sans Pro" charset="0"/>
              <a:ea typeface="Source Sans Pro" charset="0"/>
              <a:cs typeface="Source Sans Pro" charset="0"/>
              <a:sym typeface="Bebas Neue" charset="0"/>
            </a:endParaRPr>
          </a:p>
        </p:txBody>
      </p:sp>
      <p:sp>
        <p:nvSpPr>
          <p:cNvPr id="23" name="Rectangle 22"/>
          <p:cNvSpPr/>
          <p:nvPr/>
        </p:nvSpPr>
        <p:spPr>
          <a:xfrm>
            <a:off x="11715185" y="251441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4" name="Shape 2528"/>
          <p:cNvSpPr/>
          <p:nvPr/>
        </p:nvSpPr>
        <p:spPr>
          <a:xfrm>
            <a:off x="4107313" y="4939974"/>
            <a:ext cx="880199" cy="1210272"/>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25" name="Shape 2605"/>
          <p:cNvSpPr/>
          <p:nvPr/>
        </p:nvSpPr>
        <p:spPr>
          <a:xfrm>
            <a:off x="14163620" y="5120160"/>
            <a:ext cx="1210846" cy="1210814"/>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26" name="Shape 2723"/>
          <p:cNvSpPr/>
          <p:nvPr/>
        </p:nvSpPr>
        <p:spPr>
          <a:xfrm>
            <a:off x="9154353" y="5187291"/>
            <a:ext cx="983334" cy="983334"/>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8345" y="10309"/>
                </a:moveTo>
                <a:lnTo>
                  <a:pt x="7899" y="10309"/>
                </a:lnTo>
                <a:cubicBezTo>
                  <a:pt x="7974" y="9863"/>
                  <a:pt x="8153" y="9453"/>
                  <a:pt x="8405" y="9099"/>
                </a:cubicBezTo>
                <a:lnTo>
                  <a:pt x="8717" y="9412"/>
                </a:lnTo>
                <a:cubicBezTo>
                  <a:pt x="8909" y="9604"/>
                  <a:pt x="9220" y="9604"/>
                  <a:pt x="9412" y="9412"/>
                </a:cubicBezTo>
                <a:cubicBezTo>
                  <a:pt x="9603" y="9220"/>
                  <a:pt x="9603" y="8909"/>
                  <a:pt x="9412" y="8717"/>
                </a:cubicBezTo>
                <a:lnTo>
                  <a:pt x="9101" y="8407"/>
                </a:lnTo>
                <a:cubicBezTo>
                  <a:pt x="9454" y="8157"/>
                  <a:pt x="9864" y="7979"/>
                  <a:pt x="10309" y="7904"/>
                </a:cubicBezTo>
                <a:lnTo>
                  <a:pt x="10309" y="8345"/>
                </a:lnTo>
                <a:cubicBezTo>
                  <a:pt x="10309" y="8617"/>
                  <a:pt x="10529" y="8836"/>
                  <a:pt x="10800" y="8836"/>
                </a:cubicBezTo>
                <a:cubicBezTo>
                  <a:pt x="11071" y="8836"/>
                  <a:pt x="11291" y="8617"/>
                  <a:pt x="11291" y="8345"/>
                </a:cubicBezTo>
                <a:lnTo>
                  <a:pt x="11291" y="7904"/>
                </a:lnTo>
                <a:cubicBezTo>
                  <a:pt x="11737" y="7979"/>
                  <a:pt x="12146" y="8157"/>
                  <a:pt x="12499" y="8407"/>
                </a:cubicBezTo>
                <a:lnTo>
                  <a:pt x="12188" y="8717"/>
                </a:lnTo>
                <a:cubicBezTo>
                  <a:pt x="11997" y="8909"/>
                  <a:pt x="11997" y="9220"/>
                  <a:pt x="12188" y="9412"/>
                </a:cubicBezTo>
                <a:cubicBezTo>
                  <a:pt x="12380" y="9604"/>
                  <a:pt x="12691" y="9604"/>
                  <a:pt x="12883" y="9412"/>
                </a:cubicBezTo>
                <a:lnTo>
                  <a:pt x="13195" y="9099"/>
                </a:lnTo>
                <a:cubicBezTo>
                  <a:pt x="13447" y="9453"/>
                  <a:pt x="13626" y="9863"/>
                  <a:pt x="13701" y="10309"/>
                </a:cubicBezTo>
                <a:lnTo>
                  <a:pt x="13255" y="10309"/>
                </a:lnTo>
                <a:cubicBezTo>
                  <a:pt x="12983" y="10309"/>
                  <a:pt x="12764" y="10529"/>
                  <a:pt x="12764" y="10800"/>
                </a:cubicBezTo>
                <a:cubicBezTo>
                  <a:pt x="12764" y="11071"/>
                  <a:pt x="12983" y="11291"/>
                  <a:pt x="13255" y="11291"/>
                </a:cubicBezTo>
                <a:lnTo>
                  <a:pt x="13701" y="11291"/>
                </a:lnTo>
                <a:cubicBezTo>
                  <a:pt x="13626" y="11738"/>
                  <a:pt x="13447" y="12147"/>
                  <a:pt x="13195" y="12501"/>
                </a:cubicBezTo>
                <a:lnTo>
                  <a:pt x="12883" y="12188"/>
                </a:lnTo>
                <a:cubicBezTo>
                  <a:pt x="12691" y="11997"/>
                  <a:pt x="12380" y="11997"/>
                  <a:pt x="12188" y="12188"/>
                </a:cubicBezTo>
                <a:cubicBezTo>
                  <a:pt x="11997" y="12380"/>
                  <a:pt x="11997" y="12691"/>
                  <a:pt x="12188" y="12883"/>
                </a:cubicBezTo>
                <a:lnTo>
                  <a:pt x="12499" y="13193"/>
                </a:lnTo>
                <a:cubicBezTo>
                  <a:pt x="12146" y="13444"/>
                  <a:pt x="11737" y="13621"/>
                  <a:pt x="11291" y="13696"/>
                </a:cubicBezTo>
                <a:lnTo>
                  <a:pt x="11291" y="13255"/>
                </a:lnTo>
                <a:cubicBezTo>
                  <a:pt x="11291" y="12983"/>
                  <a:pt x="11071" y="12764"/>
                  <a:pt x="10800" y="12764"/>
                </a:cubicBezTo>
                <a:cubicBezTo>
                  <a:pt x="10529" y="12764"/>
                  <a:pt x="10309" y="12983"/>
                  <a:pt x="10309" y="13255"/>
                </a:cubicBezTo>
                <a:lnTo>
                  <a:pt x="10309" y="13696"/>
                </a:lnTo>
                <a:cubicBezTo>
                  <a:pt x="9864" y="13621"/>
                  <a:pt x="9454" y="13444"/>
                  <a:pt x="9101" y="13193"/>
                </a:cubicBezTo>
                <a:lnTo>
                  <a:pt x="9412" y="12883"/>
                </a:lnTo>
                <a:cubicBezTo>
                  <a:pt x="9603" y="12691"/>
                  <a:pt x="9603" y="12380"/>
                  <a:pt x="9412" y="12188"/>
                </a:cubicBezTo>
                <a:cubicBezTo>
                  <a:pt x="9220" y="11997"/>
                  <a:pt x="8909" y="11997"/>
                  <a:pt x="8717" y="12188"/>
                </a:cubicBezTo>
                <a:lnTo>
                  <a:pt x="8405" y="12501"/>
                </a:lnTo>
                <a:cubicBezTo>
                  <a:pt x="8153" y="12147"/>
                  <a:pt x="7974" y="11738"/>
                  <a:pt x="7899" y="11291"/>
                </a:cubicBezTo>
                <a:lnTo>
                  <a:pt x="8345" y="11291"/>
                </a:lnTo>
                <a:cubicBezTo>
                  <a:pt x="8617" y="11291"/>
                  <a:pt x="8836" y="11071"/>
                  <a:pt x="8836" y="10800"/>
                </a:cubicBezTo>
                <a:cubicBezTo>
                  <a:pt x="8836" y="10529"/>
                  <a:pt x="8617" y="10309"/>
                  <a:pt x="8345" y="10309"/>
                </a:cubicBezTo>
                <a:moveTo>
                  <a:pt x="8023" y="13577"/>
                </a:moveTo>
                <a:lnTo>
                  <a:pt x="8023" y="13578"/>
                </a:lnTo>
                <a:cubicBezTo>
                  <a:pt x="8734" y="14288"/>
                  <a:pt x="9716" y="14727"/>
                  <a:pt x="10800" y="14727"/>
                </a:cubicBezTo>
                <a:cubicBezTo>
                  <a:pt x="11884" y="14727"/>
                  <a:pt x="12866" y="14288"/>
                  <a:pt x="13577" y="13578"/>
                </a:cubicBezTo>
                <a:lnTo>
                  <a:pt x="13577" y="13577"/>
                </a:lnTo>
                <a:lnTo>
                  <a:pt x="13577" y="13577"/>
                </a:lnTo>
                <a:cubicBezTo>
                  <a:pt x="14288" y="12866"/>
                  <a:pt x="14727" y="11884"/>
                  <a:pt x="14727" y="10800"/>
                </a:cubicBezTo>
                <a:cubicBezTo>
                  <a:pt x="14727" y="8631"/>
                  <a:pt x="12969" y="6873"/>
                  <a:pt x="10800" y="6873"/>
                </a:cubicBezTo>
                <a:cubicBezTo>
                  <a:pt x="8631" y="6873"/>
                  <a:pt x="6873" y="8631"/>
                  <a:pt x="6873" y="10800"/>
                </a:cubicBezTo>
                <a:cubicBezTo>
                  <a:pt x="6873" y="11884"/>
                  <a:pt x="7311" y="12866"/>
                  <a:pt x="8023" y="13577"/>
                </a:cubicBezTo>
                <a:cubicBezTo>
                  <a:pt x="8023" y="13577"/>
                  <a:pt x="8023" y="13577"/>
                  <a:pt x="8023" y="13577"/>
                </a:cubicBezTo>
                <a:close/>
                <a:moveTo>
                  <a:pt x="10800" y="11782"/>
                </a:moveTo>
                <a:cubicBezTo>
                  <a:pt x="11342" y="11782"/>
                  <a:pt x="11782" y="11342"/>
                  <a:pt x="11782" y="10800"/>
                </a:cubicBezTo>
                <a:cubicBezTo>
                  <a:pt x="11782" y="10258"/>
                  <a:pt x="11342" y="9818"/>
                  <a:pt x="10800" y="9818"/>
                </a:cubicBezTo>
                <a:cubicBezTo>
                  <a:pt x="10258" y="9818"/>
                  <a:pt x="9818" y="10258"/>
                  <a:pt x="9818" y="10800"/>
                </a:cubicBezTo>
                <a:cubicBezTo>
                  <a:pt x="9818" y="11342"/>
                  <a:pt x="10258" y="11782"/>
                  <a:pt x="10800" y="11782"/>
                </a:cubicBezTo>
                <a:moveTo>
                  <a:pt x="17673" y="5891"/>
                </a:moveTo>
                <a:cubicBezTo>
                  <a:pt x="17131" y="5891"/>
                  <a:pt x="16691" y="6331"/>
                  <a:pt x="16691" y="6873"/>
                </a:cubicBezTo>
                <a:lnTo>
                  <a:pt x="16691" y="7855"/>
                </a:lnTo>
                <a:cubicBezTo>
                  <a:pt x="16691" y="8396"/>
                  <a:pt x="17131" y="8836"/>
                  <a:pt x="17673" y="8836"/>
                </a:cubicBezTo>
                <a:lnTo>
                  <a:pt x="17673" y="12764"/>
                </a:lnTo>
                <a:cubicBezTo>
                  <a:pt x="17131" y="12764"/>
                  <a:pt x="16691" y="13204"/>
                  <a:pt x="16691" y="13745"/>
                </a:cubicBezTo>
                <a:lnTo>
                  <a:pt x="16691" y="14727"/>
                </a:lnTo>
                <a:cubicBezTo>
                  <a:pt x="16691" y="15270"/>
                  <a:pt x="17131" y="15709"/>
                  <a:pt x="17673" y="15709"/>
                </a:cubicBezTo>
                <a:lnTo>
                  <a:pt x="17673" y="17673"/>
                </a:lnTo>
                <a:lnTo>
                  <a:pt x="3927" y="17673"/>
                </a:lnTo>
                <a:lnTo>
                  <a:pt x="3927" y="3927"/>
                </a:lnTo>
                <a:lnTo>
                  <a:pt x="17673" y="3927"/>
                </a:lnTo>
                <a:cubicBezTo>
                  <a:pt x="17673" y="3927"/>
                  <a:pt x="17673" y="5891"/>
                  <a:pt x="17673" y="5891"/>
                </a:cubicBezTo>
                <a:close/>
                <a:moveTo>
                  <a:pt x="18655" y="5891"/>
                </a:moveTo>
                <a:lnTo>
                  <a:pt x="18655" y="2945"/>
                </a:lnTo>
                <a:lnTo>
                  <a:pt x="2945" y="2945"/>
                </a:lnTo>
                <a:lnTo>
                  <a:pt x="2945" y="18655"/>
                </a:lnTo>
                <a:lnTo>
                  <a:pt x="18655" y="18655"/>
                </a:lnTo>
                <a:lnTo>
                  <a:pt x="18655" y="15709"/>
                </a:lnTo>
                <a:cubicBezTo>
                  <a:pt x="19196" y="15709"/>
                  <a:pt x="19636" y="15270"/>
                  <a:pt x="19636" y="14727"/>
                </a:cubicBezTo>
                <a:lnTo>
                  <a:pt x="19636" y="13745"/>
                </a:lnTo>
                <a:cubicBezTo>
                  <a:pt x="19636" y="13204"/>
                  <a:pt x="19196" y="12764"/>
                  <a:pt x="18655" y="12764"/>
                </a:cubicBezTo>
                <a:lnTo>
                  <a:pt x="18655" y="8836"/>
                </a:lnTo>
                <a:cubicBezTo>
                  <a:pt x="19196" y="8836"/>
                  <a:pt x="19636" y="8396"/>
                  <a:pt x="19636" y="7855"/>
                </a:cubicBezTo>
                <a:lnTo>
                  <a:pt x="19636" y="6873"/>
                </a:lnTo>
                <a:cubicBezTo>
                  <a:pt x="19636" y="6331"/>
                  <a:pt x="19196" y="5891"/>
                  <a:pt x="18655" y="5891"/>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28" name="Shape 2763"/>
          <p:cNvSpPr/>
          <p:nvPr/>
        </p:nvSpPr>
        <p:spPr>
          <a:xfrm>
            <a:off x="19402911" y="5159718"/>
            <a:ext cx="1087670" cy="1087670"/>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Tree>
    <p:extLst>
      <p:ext uri="{BB962C8B-B14F-4D97-AF65-F5344CB8AC3E}">
        <p14:creationId xmlns:p14="http://schemas.microsoft.com/office/powerpoint/2010/main" val="17471612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2439575" y="2082007"/>
            <a:ext cx="8787663"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Check your benchmarks</a:t>
            </a:r>
          </a:p>
        </p:txBody>
      </p:sp>
      <p:sp>
        <p:nvSpPr>
          <p:cNvPr id="19" name="Rectangle 1"/>
          <p:cNvSpPr>
            <a:spLocks/>
          </p:cNvSpPr>
          <p:nvPr/>
        </p:nvSpPr>
        <p:spPr bwMode="auto">
          <a:xfrm>
            <a:off x="3377334" y="1385119"/>
            <a:ext cx="691214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Choosing an </a:t>
            </a:r>
            <a:r>
              <a:rPr lang="en-US" sz="4000" spc="100" dirty="0">
                <a:latin typeface="Source Sans Pro" charset="0"/>
                <a:ea typeface="Source Sans Pro" charset="0"/>
                <a:cs typeface="Source Sans Pro" charset="0"/>
                <a:sym typeface="Bebas Neue" charset="0"/>
              </a:rPr>
              <a:t>e</a:t>
            </a:r>
            <a:r>
              <a:rPr lang="en-US" sz="4000" spc="100" dirty="0" smtClean="0">
                <a:latin typeface="Source Sans Pro" charset="0"/>
                <a:ea typeface="Source Sans Pro" charset="0"/>
                <a:cs typeface="Source Sans Pro" charset="0"/>
                <a:sym typeface="Bebas Neue" charset="0"/>
              </a:rPr>
              <a:t>ncryption cipher</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581511" y="1455220"/>
            <a:ext cx="9277949" cy="3785652"/>
          </a:xfrm>
          <a:prstGeom prst="rect">
            <a:avLst/>
          </a:prstGeom>
          <a:noFill/>
        </p:spPr>
        <p:txBody>
          <a:bodyPr wrap="square" rtlCol="0">
            <a:spAutoFit/>
          </a:bodyPr>
          <a:lstStyle/>
          <a:p>
            <a:r>
              <a:rPr lang="en-AU" sz="4000" dirty="0" smtClean="0">
                <a:solidFill>
                  <a:schemeClr val="bg1"/>
                </a:solidFill>
                <a:latin typeface="Lato" charset="0"/>
                <a:ea typeface="Lato" charset="0"/>
                <a:cs typeface="Lato" charset="0"/>
              </a:rPr>
              <a:t>Run “</a:t>
            </a:r>
            <a:r>
              <a:rPr lang="en-AU" sz="4000" dirty="0" err="1" smtClean="0">
                <a:solidFill>
                  <a:schemeClr val="bg1"/>
                </a:solidFill>
                <a:latin typeface="Lato" charset="0"/>
                <a:ea typeface="Lato" charset="0"/>
                <a:cs typeface="Lato" charset="0"/>
              </a:rPr>
              <a:t>cryptsetup</a:t>
            </a:r>
            <a:r>
              <a:rPr lang="en-AU" sz="4000" dirty="0" smtClean="0">
                <a:solidFill>
                  <a:schemeClr val="bg1"/>
                </a:solidFill>
                <a:latin typeface="Lato" charset="0"/>
                <a:ea typeface="Lato" charset="0"/>
                <a:cs typeface="Lato" charset="0"/>
              </a:rPr>
              <a:t> benchmark”</a:t>
            </a:r>
          </a:p>
          <a:p>
            <a:pPr marL="571500" indent="-571500">
              <a:buFont typeface="Arial" charset="0"/>
              <a:buChar char="•"/>
            </a:pPr>
            <a:endParaRPr lang="en-AU" sz="4000" dirty="0" smtClean="0">
              <a:solidFill>
                <a:schemeClr val="bg1"/>
              </a:solidFill>
              <a:latin typeface="Lato" charset="0"/>
              <a:ea typeface="Lato" charset="0"/>
              <a:cs typeface="Lato" charset="0"/>
            </a:endParaRPr>
          </a:p>
          <a:p>
            <a:pPr marL="571500" indent="-571500">
              <a:buFont typeface="Arial" charset="0"/>
              <a:buChar char="•"/>
            </a:pPr>
            <a:r>
              <a:rPr lang="en-AU" sz="4000" dirty="0" smtClean="0">
                <a:solidFill>
                  <a:schemeClr val="bg1"/>
                </a:solidFill>
                <a:latin typeface="Lato" charset="0"/>
                <a:ea typeface="Lato" charset="0"/>
                <a:cs typeface="Lato" charset="0"/>
              </a:rPr>
              <a:t>For your encryption algorithm higher numbers are better. This is the throughout your CPU can manage encrypting and decrypting. </a:t>
            </a:r>
            <a:endParaRPr lang="en-AU" sz="4000"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491310" y="3748808"/>
            <a:ext cx="10749326" cy="5693866"/>
          </a:xfrm>
          <a:prstGeom prst="rect">
            <a:avLst/>
          </a:prstGeom>
          <a:noFill/>
        </p:spPr>
        <p:txBody>
          <a:bodyPr wrap="square" rtlCol="0">
            <a:spAutoFit/>
          </a:bodyPr>
          <a:lstStyle/>
          <a:p>
            <a:r>
              <a:rPr lang="en-US" sz="2600" dirty="0">
                <a:solidFill>
                  <a:schemeClr val="tx2">
                    <a:lumMod val="75000"/>
                  </a:schemeClr>
                </a:solidFill>
                <a:latin typeface="Consolas" charset="0"/>
                <a:ea typeface="Consolas" charset="0"/>
                <a:cs typeface="Consolas" charset="0"/>
              </a:rPr>
              <a:t># </a:t>
            </a:r>
            <a:r>
              <a:rPr lang="en-US" sz="2600" dirty="0" err="1">
                <a:solidFill>
                  <a:schemeClr val="tx2">
                    <a:lumMod val="75000"/>
                  </a:schemeClr>
                </a:solidFill>
                <a:latin typeface="Consolas" charset="0"/>
                <a:ea typeface="Consolas" charset="0"/>
                <a:cs typeface="Consolas" charset="0"/>
              </a:rPr>
              <a:t>cryptsetup</a:t>
            </a:r>
            <a:r>
              <a:rPr lang="en-US" sz="2600" dirty="0">
                <a:solidFill>
                  <a:schemeClr val="tx2">
                    <a:lumMod val="75000"/>
                  </a:schemeClr>
                </a:solidFill>
                <a:latin typeface="Consolas" charset="0"/>
                <a:ea typeface="Consolas" charset="0"/>
                <a:cs typeface="Consolas" charset="0"/>
              </a:rPr>
              <a:t> </a:t>
            </a:r>
            <a:r>
              <a:rPr lang="en-US" sz="2600" dirty="0" smtClean="0">
                <a:solidFill>
                  <a:schemeClr val="tx2">
                    <a:lumMod val="75000"/>
                  </a:schemeClr>
                </a:solidFill>
                <a:latin typeface="Consolas" charset="0"/>
                <a:ea typeface="Consolas" charset="0"/>
                <a:cs typeface="Consolas" charset="0"/>
              </a:rPr>
              <a:t>benchmark</a:t>
            </a:r>
          </a:p>
          <a:p>
            <a:r>
              <a:rPr lang="en-US" sz="2600" dirty="0" smtClean="0">
                <a:solidFill>
                  <a:schemeClr val="tx2">
                    <a:lumMod val="75000"/>
                  </a:schemeClr>
                </a:solidFill>
                <a:latin typeface="Consolas" charset="0"/>
                <a:ea typeface="Consolas" charset="0"/>
                <a:cs typeface="Consolas" charset="0"/>
              </a:rPr>
              <a:t>#  </a:t>
            </a:r>
            <a:r>
              <a:rPr lang="en-US" sz="2600" dirty="0">
                <a:solidFill>
                  <a:schemeClr val="tx2">
                    <a:lumMod val="75000"/>
                  </a:schemeClr>
                </a:solidFill>
                <a:latin typeface="Consolas" charset="0"/>
                <a:ea typeface="Consolas" charset="0"/>
                <a:cs typeface="Consolas" charset="0"/>
              </a:rPr>
              <a:t>Algorithm | Key |  Encryption |  </a:t>
            </a:r>
            <a:r>
              <a:rPr lang="en-US" sz="2600" dirty="0" smtClean="0">
                <a:solidFill>
                  <a:schemeClr val="tx2">
                    <a:lumMod val="75000"/>
                  </a:schemeClr>
                </a:solidFill>
                <a:latin typeface="Consolas" charset="0"/>
                <a:ea typeface="Consolas" charset="0"/>
                <a:cs typeface="Consolas" charset="0"/>
              </a:rPr>
              <a:t>Decryption</a:t>
            </a:r>
          </a:p>
          <a:p>
            <a:r>
              <a:rPr lang="en-US" sz="2600" dirty="0" smtClean="0">
                <a:solidFill>
                  <a:schemeClr val="tx2">
                    <a:lumMod val="75000"/>
                  </a:schemeClr>
                </a:solidFill>
                <a:latin typeface="Consolas" charset="0"/>
                <a:ea typeface="Consolas" charset="0"/>
                <a:cs typeface="Consolas" charset="0"/>
              </a:rPr>
              <a:t>     </a:t>
            </a:r>
            <a:r>
              <a:rPr lang="en-US" sz="2600" dirty="0" err="1">
                <a:solidFill>
                  <a:schemeClr val="tx2">
                    <a:lumMod val="75000"/>
                  </a:schemeClr>
                </a:solidFill>
                <a:latin typeface="Consolas" charset="0"/>
                <a:ea typeface="Consolas" charset="0"/>
                <a:cs typeface="Consolas" charset="0"/>
              </a:rPr>
              <a:t>aes-cbc</a:t>
            </a:r>
            <a:r>
              <a:rPr lang="en-US" sz="2600" dirty="0">
                <a:solidFill>
                  <a:schemeClr val="tx2">
                    <a:lumMod val="75000"/>
                  </a:schemeClr>
                </a:solidFill>
                <a:latin typeface="Consolas" charset="0"/>
                <a:ea typeface="Consolas" charset="0"/>
                <a:cs typeface="Consolas" charset="0"/>
              </a:rPr>
              <a:t>   128b   133.2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432.0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 </a:t>
            </a:r>
          </a:p>
          <a:p>
            <a:r>
              <a:rPr lang="en-US" sz="2600" dirty="0" smtClean="0">
                <a:solidFill>
                  <a:schemeClr val="tx2">
                    <a:lumMod val="75000"/>
                  </a:schemeClr>
                </a:solidFill>
                <a:latin typeface="Consolas" charset="0"/>
                <a:ea typeface="Consolas" charset="0"/>
                <a:cs typeface="Consolas" charset="0"/>
              </a:rPr>
              <a:t> </a:t>
            </a:r>
            <a:r>
              <a:rPr lang="en-US" sz="2600" dirty="0">
                <a:solidFill>
                  <a:schemeClr val="tx2">
                    <a:lumMod val="75000"/>
                  </a:schemeClr>
                </a:solidFill>
                <a:latin typeface="Consolas" charset="0"/>
                <a:ea typeface="Consolas" charset="0"/>
                <a:cs typeface="Consolas" charset="0"/>
              </a:rPr>
              <a:t>serpent-</a:t>
            </a:r>
            <a:r>
              <a:rPr lang="en-US" sz="2600" dirty="0" err="1">
                <a:solidFill>
                  <a:schemeClr val="tx2">
                    <a:lumMod val="75000"/>
                  </a:schemeClr>
                </a:solidFill>
                <a:latin typeface="Consolas" charset="0"/>
                <a:ea typeface="Consolas" charset="0"/>
                <a:cs typeface="Consolas" charset="0"/>
              </a:rPr>
              <a:t>cbc</a:t>
            </a:r>
            <a:r>
              <a:rPr lang="en-US" sz="2600" dirty="0">
                <a:solidFill>
                  <a:schemeClr val="tx2">
                    <a:lumMod val="75000"/>
                  </a:schemeClr>
                </a:solidFill>
                <a:latin typeface="Consolas" charset="0"/>
                <a:ea typeface="Consolas" charset="0"/>
                <a:cs typeface="Consolas" charset="0"/>
              </a:rPr>
              <a:t>   128b    18.1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67.3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a:t>
            </a:r>
          </a:p>
          <a:p>
            <a:r>
              <a:rPr lang="en-US" sz="2600" dirty="0" smtClean="0">
                <a:solidFill>
                  <a:schemeClr val="tx2">
                    <a:lumMod val="75000"/>
                  </a:schemeClr>
                </a:solidFill>
                <a:latin typeface="Consolas" charset="0"/>
                <a:ea typeface="Consolas" charset="0"/>
                <a:cs typeface="Consolas" charset="0"/>
              </a:rPr>
              <a:t> </a:t>
            </a:r>
            <a:r>
              <a:rPr lang="en-US" sz="2600" dirty="0" err="1">
                <a:solidFill>
                  <a:schemeClr val="tx2">
                    <a:lumMod val="75000"/>
                  </a:schemeClr>
                </a:solidFill>
                <a:latin typeface="Consolas" charset="0"/>
                <a:ea typeface="Consolas" charset="0"/>
                <a:cs typeface="Consolas" charset="0"/>
              </a:rPr>
              <a:t>twofish-cbc</a:t>
            </a:r>
            <a:r>
              <a:rPr lang="en-US" sz="2600" dirty="0">
                <a:solidFill>
                  <a:schemeClr val="tx2">
                    <a:lumMod val="75000"/>
                  </a:schemeClr>
                </a:solidFill>
                <a:latin typeface="Consolas" charset="0"/>
                <a:ea typeface="Consolas" charset="0"/>
                <a:cs typeface="Consolas" charset="0"/>
              </a:rPr>
              <a:t>   128b    39.3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73.0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a:t>
            </a:r>
          </a:p>
          <a:p>
            <a:r>
              <a:rPr lang="en-US" sz="2600" dirty="0" smtClean="0">
                <a:solidFill>
                  <a:schemeClr val="tx2">
                    <a:lumMod val="75000"/>
                  </a:schemeClr>
                </a:solidFill>
                <a:latin typeface="Consolas" charset="0"/>
                <a:ea typeface="Consolas" charset="0"/>
                <a:cs typeface="Consolas" charset="0"/>
              </a:rPr>
              <a:t>     </a:t>
            </a:r>
            <a:r>
              <a:rPr lang="en-US" sz="2600" dirty="0" err="1">
                <a:solidFill>
                  <a:schemeClr val="tx2">
                    <a:lumMod val="75000"/>
                  </a:schemeClr>
                </a:solidFill>
                <a:latin typeface="Consolas" charset="0"/>
                <a:ea typeface="Consolas" charset="0"/>
                <a:cs typeface="Consolas" charset="0"/>
              </a:rPr>
              <a:t>aes-cbc</a:t>
            </a:r>
            <a:r>
              <a:rPr lang="en-US" sz="2600" dirty="0">
                <a:solidFill>
                  <a:schemeClr val="tx2">
                    <a:lumMod val="75000"/>
                  </a:schemeClr>
                </a:solidFill>
                <a:latin typeface="Consolas" charset="0"/>
                <a:ea typeface="Consolas" charset="0"/>
                <a:cs typeface="Consolas" charset="0"/>
              </a:rPr>
              <a:t>   256b    99.6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337.7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a:t>
            </a:r>
          </a:p>
          <a:p>
            <a:r>
              <a:rPr lang="en-US" sz="2600" dirty="0" smtClean="0">
                <a:solidFill>
                  <a:schemeClr val="tx2">
                    <a:lumMod val="75000"/>
                  </a:schemeClr>
                </a:solidFill>
                <a:latin typeface="Consolas" charset="0"/>
                <a:ea typeface="Consolas" charset="0"/>
                <a:cs typeface="Consolas" charset="0"/>
              </a:rPr>
              <a:t> </a:t>
            </a:r>
            <a:r>
              <a:rPr lang="en-US" sz="2600" dirty="0">
                <a:solidFill>
                  <a:schemeClr val="tx2">
                    <a:lumMod val="75000"/>
                  </a:schemeClr>
                </a:solidFill>
                <a:latin typeface="Consolas" charset="0"/>
                <a:ea typeface="Consolas" charset="0"/>
                <a:cs typeface="Consolas" charset="0"/>
              </a:rPr>
              <a:t>serpent-</a:t>
            </a:r>
            <a:r>
              <a:rPr lang="en-US" sz="2600" dirty="0" err="1">
                <a:solidFill>
                  <a:schemeClr val="tx2">
                    <a:lumMod val="75000"/>
                  </a:schemeClr>
                </a:solidFill>
                <a:latin typeface="Consolas" charset="0"/>
                <a:ea typeface="Consolas" charset="0"/>
                <a:cs typeface="Consolas" charset="0"/>
              </a:rPr>
              <a:t>cbc</a:t>
            </a:r>
            <a:r>
              <a:rPr lang="en-US" sz="2600" dirty="0">
                <a:solidFill>
                  <a:schemeClr val="tx2">
                    <a:lumMod val="75000"/>
                  </a:schemeClr>
                </a:solidFill>
                <a:latin typeface="Consolas" charset="0"/>
                <a:ea typeface="Consolas" charset="0"/>
                <a:cs typeface="Consolas" charset="0"/>
              </a:rPr>
              <a:t>   256b    18.1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66.9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a:t>
            </a:r>
          </a:p>
          <a:p>
            <a:r>
              <a:rPr lang="en-US" sz="2600" dirty="0" smtClean="0">
                <a:solidFill>
                  <a:schemeClr val="tx2">
                    <a:lumMod val="75000"/>
                  </a:schemeClr>
                </a:solidFill>
                <a:latin typeface="Consolas" charset="0"/>
                <a:ea typeface="Consolas" charset="0"/>
                <a:cs typeface="Consolas" charset="0"/>
              </a:rPr>
              <a:t> </a:t>
            </a:r>
            <a:r>
              <a:rPr lang="en-US" sz="2600" dirty="0" err="1">
                <a:solidFill>
                  <a:schemeClr val="tx2">
                    <a:lumMod val="75000"/>
                  </a:schemeClr>
                </a:solidFill>
                <a:latin typeface="Consolas" charset="0"/>
                <a:ea typeface="Consolas" charset="0"/>
                <a:cs typeface="Consolas" charset="0"/>
              </a:rPr>
              <a:t>twofish-cbc</a:t>
            </a:r>
            <a:r>
              <a:rPr lang="en-US" sz="2600" dirty="0">
                <a:solidFill>
                  <a:schemeClr val="tx2">
                    <a:lumMod val="75000"/>
                  </a:schemeClr>
                </a:solidFill>
                <a:latin typeface="Consolas" charset="0"/>
                <a:ea typeface="Consolas" charset="0"/>
                <a:cs typeface="Consolas" charset="0"/>
              </a:rPr>
              <a:t>   256b    39.4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72.6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a:t>
            </a:r>
          </a:p>
          <a:p>
            <a:r>
              <a:rPr lang="en-US" sz="2600" dirty="0" smtClean="0">
                <a:solidFill>
                  <a:schemeClr val="tx2">
                    <a:lumMod val="75000"/>
                  </a:schemeClr>
                </a:solidFill>
                <a:latin typeface="Consolas" charset="0"/>
                <a:ea typeface="Consolas" charset="0"/>
                <a:cs typeface="Consolas" charset="0"/>
              </a:rPr>
              <a:t>     </a:t>
            </a:r>
            <a:r>
              <a:rPr lang="en-US" sz="2600" b="1" dirty="0" err="1">
                <a:solidFill>
                  <a:srgbClr val="C00000"/>
                </a:solidFill>
                <a:latin typeface="Consolas" charset="0"/>
                <a:ea typeface="Consolas" charset="0"/>
                <a:cs typeface="Consolas" charset="0"/>
              </a:rPr>
              <a:t>aes-xts</a:t>
            </a:r>
            <a:r>
              <a:rPr lang="en-US" sz="2600" b="1" dirty="0">
                <a:solidFill>
                  <a:srgbClr val="C00000"/>
                </a:solidFill>
                <a:latin typeface="Consolas" charset="0"/>
                <a:ea typeface="Consolas" charset="0"/>
                <a:cs typeface="Consolas" charset="0"/>
              </a:rPr>
              <a:t>   256b   376.6 </a:t>
            </a:r>
            <a:r>
              <a:rPr lang="en-US" sz="2600" b="1" dirty="0" err="1">
                <a:solidFill>
                  <a:srgbClr val="C00000"/>
                </a:solidFill>
                <a:latin typeface="Consolas" charset="0"/>
                <a:ea typeface="Consolas" charset="0"/>
                <a:cs typeface="Consolas" charset="0"/>
              </a:rPr>
              <a:t>MiB</a:t>
            </a:r>
            <a:r>
              <a:rPr lang="en-US" sz="2600" b="1" dirty="0">
                <a:solidFill>
                  <a:srgbClr val="C00000"/>
                </a:solidFill>
                <a:latin typeface="Consolas" charset="0"/>
                <a:ea typeface="Consolas" charset="0"/>
                <a:cs typeface="Consolas" charset="0"/>
              </a:rPr>
              <a:t>/s   375.0 </a:t>
            </a:r>
            <a:r>
              <a:rPr lang="en-US" sz="2600" b="1" dirty="0" err="1" smtClean="0">
                <a:solidFill>
                  <a:srgbClr val="C00000"/>
                </a:solidFill>
                <a:latin typeface="Consolas" charset="0"/>
                <a:ea typeface="Consolas" charset="0"/>
                <a:cs typeface="Consolas" charset="0"/>
              </a:rPr>
              <a:t>MiB</a:t>
            </a:r>
            <a:r>
              <a:rPr lang="en-US" sz="2600" b="1" dirty="0" smtClean="0">
                <a:solidFill>
                  <a:srgbClr val="C00000"/>
                </a:solidFill>
                <a:latin typeface="Consolas" charset="0"/>
                <a:ea typeface="Consolas" charset="0"/>
                <a:cs typeface="Consolas" charset="0"/>
              </a:rPr>
              <a:t>/s</a:t>
            </a:r>
            <a:endParaRPr lang="en-US" sz="2600" b="1" dirty="0" smtClean="0">
              <a:solidFill>
                <a:schemeClr val="tx2">
                  <a:lumMod val="75000"/>
                </a:schemeClr>
              </a:solidFill>
              <a:latin typeface="Consolas" charset="0"/>
              <a:ea typeface="Consolas" charset="0"/>
              <a:cs typeface="Consolas" charset="0"/>
            </a:endParaRPr>
          </a:p>
          <a:p>
            <a:r>
              <a:rPr lang="en-US" sz="2600" dirty="0" smtClean="0">
                <a:solidFill>
                  <a:schemeClr val="tx2">
                    <a:lumMod val="75000"/>
                  </a:schemeClr>
                </a:solidFill>
                <a:latin typeface="Consolas" charset="0"/>
                <a:ea typeface="Consolas" charset="0"/>
                <a:cs typeface="Consolas" charset="0"/>
              </a:rPr>
              <a:t> </a:t>
            </a:r>
            <a:r>
              <a:rPr lang="en-US" sz="2600" dirty="0">
                <a:solidFill>
                  <a:schemeClr val="tx2">
                    <a:lumMod val="75000"/>
                  </a:schemeClr>
                </a:solidFill>
                <a:latin typeface="Consolas" charset="0"/>
                <a:ea typeface="Consolas" charset="0"/>
                <a:cs typeface="Consolas" charset="0"/>
              </a:rPr>
              <a:t>serpent-</a:t>
            </a:r>
            <a:r>
              <a:rPr lang="en-US" sz="2600" dirty="0" err="1">
                <a:solidFill>
                  <a:schemeClr val="tx2">
                    <a:lumMod val="75000"/>
                  </a:schemeClr>
                </a:solidFill>
                <a:latin typeface="Consolas" charset="0"/>
                <a:ea typeface="Consolas" charset="0"/>
                <a:cs typeface="Consolas" charset="0"/>
              </a:rPr>
              <a:t>xts</a:t>
            </a:r>
            <a:r>
              <a:rPr lang="en-US" sz="2600" dirty="0">
                <a:solidFill>
                  <a:schemeClr val="tx2">
                    <a:lumMod val="75000"/>
                  </a:schemeClr>
                </a:solidFill>
                <a:latin typeface="Consolas" charset="0"/>
                <a:ea typeface="Consolas" charset="0"/>
                <a:cs typeface="Consolas" charset="0"/>
              </a:rPr>
              <a:t>   256b    69.0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66.5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a:t>
            </a:r>
          </a:p>
          <a:p>
            <a:r>
              <a:rPr lang="en-US" sz="2600" dirty="0" smtClean="0">
                <a:solidFill>
                  <a:schemeClr val="tx2">
                    <a:lumMod val="75000"/>
                  </a:schemeClr>
                </a:solidFill>
                <a:latin typeface="Consolas" charset="0"/>
                <a:ea typeface="Consolas" charset="0"/>
                <a:cs typeface="Consolas" charset="0"/>
              </a:rPr>
              <a:t> </a:t>
            </a:r>
            <a:r>
              <a:rPr lang="en-US" sz="2600" dirty="0" err="1">
                <a:solidFill>
                  <a:schemeClr val="tx2">
                    <a:lumMod val="75000"/>
                  </a:schemeClr>
                </a:solidFill>
                <a:latin typeface="Consolas" charset="0"/>
                <a:ea typeface="Consolas" charset="0"/>
                <a:cs typeface="Consolas" charset="0"/>
              </a:rPr>
              <a:t>twofish-xts</a:t>
            </a:r>
            <a:r>
              <a:rPr lang="en-US" sz="2600" dirty="0">
                <a:solidFill>
                  <a:schemeClr val="tx2">
                    <a:lumMod val="75000"/>
                  </a:schemeClr>
                </a:solidFill>
                <a:latin typeface="Consolas" charset="0"/>
                <a:ea typeface="Consolas" charset="0"/>
                <a:cs typeface="Consolas" charset="0"/>
              </a:rPr>
              <a:t>   256b    71.1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72.2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a:t>
            </a:r>
          </a:p>
          <a:p>
            <a:r>
              <a:rPr lang="en-US" sz="2600" dirty="0" smtClean="0">
                <a:solidFill>
                  <a:schemeClr val="tx2">
                    <a:lumMod val="75000"/>
                  </a:schemeClr>
                </a:solidFill>
                <a:latin typeface="Consolas" charset="0"/>
                <a:ea typeface="Consolas" charset="0"/>
                <a:cs typeface="Consolas" charset="0"/>
              </a:rPr>
              <a:t>     </a:t>
            </a:r>
            <a:r>
              <a:rPr lang="en-US" sz="2600" b="1" dirty="0" err="1">
                <a:solidFill>
                  <a:schemeClr val="tx2">
                    <a:lumMod val="75000"/>
                  </a:schemeClr>
                </a:solidFill>
                <a:latin typeface="Consolas" charset="0"/>
                <a:ea typeface="Consolas" charset="0"/>
                <a:cs typeface="Consolas" charset="0"/>
              </a:rPr>
              <a:t>aes-xts</a:t>
            </a:r>
            <a:r>
              <a:rPr lang="en-US" sz="2600" b="1" dirty="0">
                <a:solidFill>
                  <a:schemeClr val="tx2">
                    <a:lumMod val="75000"/>
                  </a:schemeClr>
                </a:solidFill>
                <a:latin typeface="Consolas" charset="0"/>
                <a:ea typeface="Consolas" charset="0"/>
                <a:cs typeface="Consolas" charset="0"/>
              </a:rPr>
              <a:t>   512b   297.0 </a:t>
            </a:r>
            <a:r>
              <a:rPr lang="en-US" sz="2600" b="1" dirty="0" err="1">
                <a:solidFill>
                  <a:schemeClr val="tx2">
                    <a:lumMod val="75000"/>
                  </a:schemeClr>
                </a:solidFill>
                <a:latin typeface="Consolas" charset="0"/>
                <a:ea typeface="Consolas" charset="0"/>
                <a:cs typeface="Consolas" charset="0"/>
              </a:rPr>
              <a:t>MiB</a:t>
            </a:r>
            <a:r>
              <a:rPr lang="en-US" sz="2600" b="1" dirty="0">
                <a:solidFill>
                  <a:schemeClr val="tx2">
                    <a:lumMod val="75000"/>
                  </a:schemeClr>
                </a:solidFill>
                <a:latin typeface="Consolas" charset="0"/>
                <a:ea typeface="Consolas" charset="0"/>
                <a:cs typeface="Consolas" charset="0"/>
              </a:rPr>
              <a:t>/s   300.1 </a:t>
            </a:r>
            <a:r>
              <a:rPr lang="en-US" sz="2600" b="1" dirty="0" err="1" smtClean="0">
                <a:solidFill>
                  <a:schemeClr val="tx2">
                    <a:lumMod val="75000"/>
                  </a:schemeClr>
                </a:solidFill>
                <a:latin typeface="Consolas" charset="0"/>
                <a:ea typeface="Consolas" charset="0"/>
                <a:cs typeface="Consolas" charset="0"/>
              </a:rPr>
              <a:t>MiB</a:t>
            </a:r>
            <a:r>
              <a:rPr lang="en-US" sz="2600" b="1" dirty="0" smtClean="0">
                <a:solidFill>
                  <a:schemeClr val="tx2">
                    <a:lumMod val="75000"/>
                  </a:schemeClr>
                </a:solidFill>
                <a:latin typeface="Consolas" charset="0"/>
                <a:ea typeface="Consolas" charset="0"/>
                <a:cs typeface="Consolas" charset="0"/>
              </a:rPr>
              <a:t>/s</a:t>
            </a:r>
          </a:p>
          <a:p>
            <a:r>
              <a:rPr lang="en-US" sz="2600" dirty="0" smtClean="0">
                <a:solidFill>
                  <a:schemeClr val="tx2">
                    <a:lumMod val="75000"/>
                  </a:schemeClr>
                </a:solidFill>
                <a:latin typeface="Consolas" charset="0"/>
                <a:ea typeface="Consolas" charset="0"/>
                <a:cs typeface="Consolas" charset="0"/>
              </a:rPr>
              <a:t> </a:t>
            </a:r>
            <a:r>
              <a:rPr lang="en-US" sz="2600" dirty="0">
                <a:solidFill>
                  <a:schemeClr val="tx2">
                    <a:lumMod val="75000"/>
                  </a:schemeClr>
                </a:solidFill>
                <a:latin typeface="Consolas" charset="0"/>
                <a:ea typeface="Consolas" charset="0"/>
                <a:cs typeface="Consolas" charset="0"/>
              </a:rPr>
              <a:t>serpent-</a:t>
            </a:r>
            <a:r>
              <a:rPr lang="en-US" sz="2600" dirty="0" err="1">
                <a:solidFill>
                  <a:schemeClr val="tx2">
                    <a:lumMod val="75000"/>
                  </a:schemeClr>
                </a:solidFill>
                <a:latin typeface="Consolas" charset="0"/>
                <a:ea typeface="Consolas" charset="0"/>
                <a:cs typeface="Consolas" charset="0"/>
              </a:rPr>
              <a:t>xts</a:t>
            </a:r>
            <a:r>
              <a:rPr lang="en-US" sz="2600" dirty="0">
                <a:solidFill>
                  <a:schemeClr val="tx2">
                    <a:lumMod val="75000"/>
                  </a:schemeClr>
                </a:solidFill>
                <a:latin typeface="Consolas" charset="0"/>
                <a:ea typeface="Consolas" charset="0"/>
                <a:cs typeface="Consolas" charset="0"/>
              </a:rPr>
              <a:t>   512b    69.6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66.6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a:t>
            </a:r>
          </a:p>
          <a:p>
            <a:r>
              <a:rPr lang="en-US" sz="2600" dirty="0" smtClean="0">
                <a:solidFill>
                  <a:schemeClr val="tx2">
                    <a:lumMod val="75000"/>
                  </a:schemeClr>
                </a:solidFill>
                <a:latin typeface="Consolas" charset="0"/>
                <a:ea typeface="Consolas" charset="0"/>
                <a:cs typeface="Consolas" charset="0"/>
              </a:rPr>
              <a:t> </a:t>
            </a:r>
            <a:r>
              <a:rPr lang="en-US" sz="2600" dirty="0" err="1">
                <a:solidFill>
                  <a:schemeClr val="tx2">
                    <a:lumMod val="75000"/>
                  </a:schemeClr>
                </a:solidFill>
                <a:latin typeface="Consolas" charset="0"/>
                <a:ea typeface="Consolas" charset="0"/>
                <a:cs typeface="Consolas" charset="0"/>
              </a:rPr>
              <a:t>twofish-xts</a:t>
            </a:r>
            <a:r>
              <a:rPr lang="en-US" sz="2600" dirty="0">
                <a:solidFill>
                  <a:schemeClr val="tx2">
                    <a:lumMod val="75000"/>
                  </a:schemeClr>
                </a:solidFill>
                <a:latin typeface="Consolas" charset="0"/>
                <a:ea typeface="Consolas" charset="0"/>
                <a:cs typeface="Consolas" charset="0"/>
              </a:rPr>
              <a:t>   512b    71.9 </a:t>
            </a:r>
            <a:r>
              <a:rPr lang="en-US" sz="2600" dirty="0" err="1">
                <a:solidFill>
                  <a:schemeClr val="tx2">
                    <a:lumMod val="75000"/>
                  </a:schemeClr>
                </a:solidFill>
                <a:latin typeface="Consolas" charset="0"/>
                <a:ea typeface="Consolas" charset="0"/>
                <a:cs typeface="Consolas" charset="0"/>
              </a:rPr>
              <a:t>MiB</a:t>
            </a:r>
            <a:r>
              <a:rPr lang="en-US" sz="2600" dirty="0">
                <a:solidFill>
                  <a:schemeClr val="tx2">
                    <a:lumMod val="75000"/>
                  </a:schemeClr>
                </a:solidFill>
                <a:latin typeface="Consolas" charset="0"/>
                <a:ea typeface="Consolas" charset="0"/>
                <a:cs typeface="Consolas" charset="0"/>
              </a:rPr>
              <a:t>/s    72.7 </a:t>
            </a:r>
            <a:r>
              <a:rPr lang="en-US" sz="2600" dirty="0" err="1" smtClean="0">
                <a:solidFill>
                  <a:schemeClr val="tx2">
                    <a:lumMod val="75000"/>
                  </a:schemeClr>
                </a:solidFill>
                <a:latin typeface="Consolas" charset="0"/>
                <a:ea typeface="Consolas" charset="0"/>
                <a:cs typeface="Consolas" charset="0"/>
              </a:rPr>
              <a:t>MiB</a:t>
            </a:r>
            <a:r>
              <a:rPr lang="en-US" sz="2600" dirty="0" smtClean="0">
                <a:solidFill>
                  <a:schemeClr val="tx2">
                    <a:lumMod val="75000"/>
                  </a:schemeClr>
                </a:solidFill>
                <a:latin typeface="Consolas" charset="0"/>
                <a:ea typeface="Consolas" charset="0"/>
                <a:cs typeface="Consolas" charset="0"/>
              </a:rPr>
              <a:t>/s</a:t>
            </a:r>
            <a:endParaRPr lang="en-AU" sz="2600" dirty="0">
              <a:solidFill>
                <a:schemeClr val="tx2">
                  <a:lumMod val="75000"/>
                </a:schemeClr>
              </a:solidFill>
              <a:latin typeface="Consolas" charset="0"/>
              <a:ea typeface="Consolas" charset="0"/>
              <a:cs typeface="Consolas" charset="0"/>
            </a:endParaRPr>
          </a:p>
        </p:txBody>
      </p:sp>
    </p:spTree>
    <p:extLst>
      <p:ext uri="{BB962C8B-B14F-4D97-AF65-F5344CB8AC3E}">
        <p14:creationId xmlns:p14="http://schemas.microsoft.com/office/powerpoint/2010/main" val="3642517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ardrop 20"/>
          <p:cNvSpPr/>
          <p:nvPr/>
        </p:nvSpPr>
        <p:spPr>
          <a:xfrm>
            <a:off x="11358328" y="0"/>
            <a:ext cx="13716000" cy="1371600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6" name="Teardrop 5"/>
          <p:cNvSpPr/>
          <p:nvPr/>
        </p:nvSpPr>
        <p:spPr>
          <a:xfrm>
            <a:off x="12338262" y="807469"/>
            <a:ext cx="12079114" cy="120791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4" name="Rectangle 1"/>
          <p:cNvSpPr>
            <a:spLocks/>
          </p:cNvSpPr>
          <p:nvPr/>
        </p:nvSpPr>
        <p:spPr bwMode="auto">
          <a:xfrm>
            <a:off x="14648158" y="4774166"/>
            <a:ext cx="8042266" cy="3350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lnSpc>
                <a:spcPts val="13500"/>
              </a:lnSpc>
            </a:pPr>
            <a:r>
              <a:rPr lang="en-US" sz="9600" b="1" spc="150" dirty="0" smtClean="0">
                <a:solidFill>
                  <a:schemeClr val="bg1"/>
                </a:solidFill>
                <a:latin typeface="Source Sans Pro"/>
                <a:ea typeface="ＭＳ Ｐゴシック" charset="0"/>
                <a:cs typeface="Source Sans Pro"/>
                <a:sym typeface="Bebas Neue" charset="0"/>
              </a:rPr>
              <a:t>Choosing your</a:t>
            </a:r>
          </a:p>
          <a:p>
            <a:pPr algn="r">
              <a:lnSpc>
                <a:spcPts val="13500"/>
              </a:lnSpc>
            </a:pPr>
            <a:r>
              <a:rPr lang="en-US" sz="9600" b="1" spc="150" dirty="0" smtClean="0">
                <a:solidFill>
                  <a:schemeClr val="bg1"/>
                </a:solidFill>
                <a:latin typeface="Source Sans Pro"/>
                <a:ea typeface="ＭＳ Ｐゴシック" charset="0"/>
                <a:cs typeface="Source Sans Pro"/>
                <a:sym typeface="Bebas Neue" charset="0"/>
              </a:rPr>
              <a:t> Cipher mode</a:t>
            </a:r>
          </a:p>
        </p:txBody>
      </p:sp>
      <p:sp>
        <p:nvSpPr>
          <p:cNvPr id="15" name="Rectangle 1"/>
          <p:cNvSpPr>
            <a:spLocks/>
          </p:cNvSpPr>
          <p:nvPr/>
        </p:nvSpPr>
        <p:spPr bwMode="auto">
          <a:xfrm>
            <a:off x="15913385" y="8316615"/>
            <a:ext cx="669253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4000" b="1" spc="150" dirty="0" smtClean="0">
                <a:solidFill>
                  <a:schemeClr val="bg1"/>
                </a:solidFill>
                <a:latin typeface="Lato Light" charset="0"/>
                <a:ea typeface="Lato Light" charset="0"/>
                <a:cs typeface="Lato Light" charset="0"/>
                <a:sym typeface="Bebas Neue" charset="0"/>
              </a:rPr>
              <a:t>Or, how to do it wrong, fast</a:t>
            </a:r>
            <a:endParaRPr lang="en-US" sz="4000" b="1" spc="150" dirty="0">
              <a:solidFill>
                <a:schemeClr val="bg1"/>
              </a:solidFill>
              <a:latin typeface="Lato Light" charset="0"/>
              <a:ea typeface="Lato Light" charset="0"/>
              <a:cs typeface="Lato Light" charset="0"/>
              <a:sym typeface="Bebas Neue" charset="0"/>
            </a:endParaRPr>
          </a:p>
        </p:txBody>
      </p:sp>
      <p:grpSp>
        <p:nvGrpSpPr>
          <p:cNvPr id="10" name="Group 9"/>
          <p:cNvGrpSpPr/>
          <p:nvPr/>
        </p:nvGrpSpPr>
        <p:grpSpPr>
          <a:xfrm>
            <a:off x="16521285" y="3389967"/>
            <a:ext cx="6084638" cy="6579219"/>
            <a:chOff x="13547420" y="2542475"/>
            <a:chExt cx="10439400" cy="6579219"/>
          </a:xfrm>
        </p:grpSpPr>
        <p:cxnSp>
          <p:nvCxnSpPr>
            <p:cNvPr id="17" name="Straight Connector 16"/>
            <p:cNvCxnSpPr/>
            <p:nvPr/>
          </p:nvCxnSpPr>
          <p:spPr>
            <a:xfrm flipV="1">
              <a:off x="13547420" y="2542475"/>
              <a:ext cx="10439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3547420" y="9121694"/>
              <a:ext cx="10439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94991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964827" y="2082007"/>
            <a:ext cx="5737148"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ECB Encryption</a:t>
            </a:r>
          </a:p>
        </p:txBody>
      </p:sp>
      <p:sp>
        <p:nvSpPr>
          <p:cNvPr id="19" name="Rectangle 1"/>
          <p:cNvSpPr>
            <a:spLocks/>
          </p:cNvSpPr>
          <p:nvPr/>
        </p:nvSpPr>
        <p:spPr bwMode="auto">
          <a:xfrm>
            <a:off x="5180706" y="138511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a:latin typeface="Source Sans Pro" charset="0"/>
                <a:ea typeface="Source Sans Pro" charset="0"/>
                <a:cs typeface="Source Sans Pro" charset="0"/>
                <a:sym typeface="Bebas Neue" charset="0"/>
              </a:rPr>
              <a:t>D</a:t>
            </a:r>
            <a:r>
              <a:rPr lang="en-US" sz="4000" spc="100" dirty="0" smtClean="0">
                <a:latin typeface="Source Sans Pro" charset="0"/>
                <a:ea typeface="Source Sans Pro" charset="0"/>
                <a:cs typeface="Source Sans Pro" charset="0"/>
                <a:sym typeface="Bebas Neue" charset="0"/>
              </a:rPr>
              <a:t>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pic>
        <p:nvPicPr>
          <p:cNvPr id="2" name="Picture 1"/>
          <p:cNvPicPr>
            <a:picLocks noChangeAspect="1"/>
          </p:cNvPicPr>
          <p:nvPr/>
        </p:nvPicPr>
        <p:blipFill>
          <a:blip r:embed="rId2"/>
          <a:stretch>
            <a:fillRect/>
          </a:stretch>
        </p:blipFill>
        <p:spPr>
          <a:xfrm>
            <a:off x="-293145" y="4641130"/>
            <a:ext cx="14257905" cy="5741120"/>
          </a:xfrm>
          <a:prstGeom prst="rect">
            <a:avLst/>
          </a:prstGeom>
        </p:spPr>
      </p:pic>
      <p:sp>
        <p:nvSpPr>
          <p:cNvPr id="3" name="TextBox 2"/>
          <p:cNvSpPr txBox="1"/>
          <p:nvPr/>
        </p:nvSpPr>
        <p:spPr>
          <a:xfrm>
            <a:off x="14581511" y="1455220"/>
            <a:ext cx="9277949" cy="6391493"/>
          </a:xfrm>
          <a:prstGeom prst="rect">
            <a:avLst/>
          </a:prstGeom>
          <a:noFill/>
        </p:spPr>
        <p:txBody>
          <a:bodyPr wrap="square" rtlCol="0">
            <a:spAutoFit/>
          </a:bodyPr>
          <a:lstStyle/>
          <a:p>
            <a:r>
              <a:rPr lang="en-AU" sz="4000" dirty="0" smtClean="0">
                <a:solidFill>
                  <a:schemeClr val="bg1"/>
                </a:solidFill>
                <a:latin typeface="Lato" charset="0"/>
                <a:ea typeface="Lato" charset="0"/>
                <a:cs typeface="Lato" charset="0"/>
              </a:rPr>
              <a:t>ECB (Electronic Codebook) Encryption:</a:t>
            </a:r>
          </a:p>
          <a:p>
            <a:endParaRPr lang="en-AU" sz="4000" dirty="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Simplest encryption mode</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Content is divided into blocks, typically the size of the underlying filesystem blocks</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Each block is encrypted separately using the key</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Very Parallelizable</a:t>
            </a:r>
          </a:p>
          <a:p>
            <a:pPr marL="571500" indent="-571500">
              <a:spcAft>
                <a:spcPts val="400"/>
              </a:spcAft>
              <a:buFont typeface="Arial" charset="0"/>
              <a:buChar char="•"/>
            </a:pPr>
            <a:endParaRPr lang="en-AU" dirty="0">
              <a:solidFill>
                <a:schemeClr val="bg1"/>
              </a:solidFill>
            </a:endParaRPr>
          </a:p>
        </p:txBody>
      </p:sp>
      <p:sp>
        <p:nvSpPr>
          <p:cNvPr id="25" name="TextBox 24"/>
          <p:cNvSpPr txBox="1"/>
          <p:nvPr/>
        </p:nvSpPr>
        <p:spPr>
          <a:xfrm>
            <a:off x="14482950" y="7894525"/>
            <a:ext cx="9277949" cy="4503797"/>
          </a:xfrm>
          <a:prstGeom prst="rect">
            <a:avLst/>
          </a:prstGeom>
          <a:noFill/>
        </p:spPr>
        <p:txBody>
          <a:bodyPr wrap="square" rtlCol="0">
            <a:spAutoFit/>
          </a:bodyPr>
          <a:lstStyle/>
          <a:p>
            <a:r>
              <a:rPr lang="en-AU" sz="4000" b="1" dirty="0" smtClean="0">
                <a:solidFill>
                  <a:schemeClr val="bg1"/>
                </a:solidFill>
              </a:rPr>
              <a:t> </a:t>
            </a:r>
            <a:r>
              <a:rPr lang="en-AU" sz="4000" b="1" dirty="0" smtClean="0">
                <a:solidFill>
                  <a:schemeClr val="bg1"/>
                </a:solidFill>
                <a:latin typeface="Lato" charset="0"/>
                <a:ea typeface="Lato" charset="0"/>
                <a:cs typeface="Lato" charset="0"/>
              </a:rPr>
              <a:t>Disadvantages</a:t>
            </a:r>
            <a:r>
              <a:rPr lang="en-AU" sz="4000" dirty="0" smtClean="0">
                <a:solidFill>
                  <a:schemeClr val="bg1"/>
                </a:solidFill>
                <a:latin typeface="Lato" charset="0"/>
                <a:ea typeface="Lato" charset="0"/>
                <a:cs typeface="Lato" charset="0"/>
              </a:rPr>
              <a:t>:</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Identical plaintext blocks are encrypted to identical Cipher-text blocks</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Patterns in underlying data become obvious</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Not recommended to be used at all</a:t>
            </a: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5216741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8778873" y="4006952"/>
            <a:ext cx="6813553" cy="6821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13" name="Rectangle 112"/>
          <p:cNvSpPr/>
          <p:nvPr/>
        </p:nvSpPr>
        <p:spPr>
          <a:xfrm>
            <a:off x="15821022" y="4006952"/>
            <a:ext cx="6813553" cy="6821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19" name="Rectangle 118"/>
          <p:cNvSpPr/>
          <p:nvPr/>
        </p:nvSpPr>
        <p:spPr>
          <a:xfrm>
            <a:off x="1709463" y="4006952"/>
            <a:ext cx="6813553" cy="6821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0" name="Rectangle 19"/>
          <p:cNvSpPr>
            <a:spLocks/>
          </p:cNvSpPr>
          <p:nvPr/>
        </p:nvSpPr>
        <p:spPr bwMode="auto">
          <a:xfrm>
            <a:off x="9349555" y="1249129"/>
            <a:ext cx="5737148"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ECB Encryption</a:t>
            </a:r>
            <a:endParaRPr lang="en-US" sz="6400" b="1" dirty="0">
              <a:solidFill>
                <a:schemeClr val="tx2"/>
              </a:solidFill>
              <a:latin typeface="Lato" charset="0"/>
              <a:ea typeface="Lato" charset="0"/>
              <a:cs typeface="Lato" charset="0"/>
              <a:sym typeface="Bebas Neue" charset="0"/>
            </a:endParaRPr>
          </a:p>
        </p:txBody>
      </p:sp>
      <p:sp>
        <p:nvSpPr>
          <p:cNvPr id="21" name="Rectangle 1"/>
          <p:cNvSpPr>
            <a:spLocks/>
          </p:cNvSpPr>
          <p:nvPr/>
        </p:nvSpPr>
        <p:spPr bwMode="auto">
          <a:xfrm>
            <a:off x="10565702" y="620532"/>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2" name="Rectangle 21"/>
          <p:cNvSpPr/>
          <p:nvPr/>
        </p:nvSpPr>
        <p:spPr>
          <a:xfrm>
            <a:off x="11715185" y="251441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pic>
        <p:nvPicPr>
          <p:cNvPr id="7" name="Picture 6"/>
          <p:cNvPicPr>
            <a:picLocks noChangeAspect="1"/>
          </p:cNvPicPr>
          <p:nvPr/>
        </p:nvPicPr>
        <p:blipFill>
          <a:blip r:embed="rId2"/>
          <a:stretch>
            <a:fillRect/>
          </a:stretch>
        </p:blipFill>
        <p:spPr>
          <a:xfrm>
            <a:off x="2954175" y="4351356"/>
            <a:ext cx="4324128" cy="4765366"/>
          </a:xfrm>
          <a:prstGeom prst="rect">
            <a:avLst/>
          </a:prstGeom>
        </p:spPr>
      </p:pic>
      <p:sp>
        <p:nvSpPr>
          <p:cNvPr id="8" name="TextBox 7"/>
          <p:cNvSpPr txBox="1"/>
          <p:nvPr/>
        </p:nvSpPr>
        <p:spPr>
          <a:xfrm>
            <a:off x="2954175" y="9137960"/>
            <a:ext cx="4324128" cy="769441"/>
          </a:xfrm>
          <a:prstGeom prst="rect">
            <a:avLst/>
          </a:prstGeom>
          <a:noFill/>
        </p:spPr>
        <p:txBody>
          <a:bodyPr wrap="square" rtlCol="0">
            <a:spAutoFit/>
          </a:bodyPr>
          <a:lstStyle/>
          <a:p>
            <a:r>
              <a:rPr lang="en-AU" sz="4400" b="1" dirty="0" smtClean="0">
                <a:solidFill>
                  <a:schemeClr val="bg1"/>
                </a:solidFill>
                <a:latin typeface="Lato" charset="0"/>
                <a:ea typeface="Lato" charset="0"/>
                <a:cs typeface="Lato" charset="0"/>
              </a:rPr>
              <a:t>Original Image</a:t>
            </a:r>
            <a:endParaRPr lang="en-AU" sz="4400" b="1"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1076593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8778873" y="4006952"/>
            <a:ext cx="6813553" cy="6821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13" name="Rectangle 112"/>
          <p:cNvSpPr/>
          <p:nvPr/>
        </p:nvSpPr>
        <p:spPr>
          <a:xfrm>
            <a:off x="15821022" y="4006952"/>
            <a:ext cx="6813553" cy="6821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19" name="Rectangle 118"/>
          <p:cNvSpPr/>
          <p:nvPr/>
        </p:nvSpPr>
        <p:spPr>
          <a:xfrm>
            <a:off x="1709463" y="4006952"/>
            <a:ext cx="6813553" cy="6821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0" name="Rectangle 19"/>
          <p:cNvSpPr>
            <a:spLocks/>
          </p:cNvSpPr>
          <p:nvPr/>
        </p:nvSpPr>
        <p:spPr bwMode="auto">
          <a:xfrm>
            <a:off x="9349555" y="1249129"/>
            <a:ext cx="5737148"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ECB Encryption</a:t>
            </a:r>
            <a:endParaRPr lang="en-US" sz="6400" b="1" dirty="0">
              <a:solidFill>
                <a:schemeClr val="tx2"/>
              </a:solidFill>
              <a:latin typeface="Lato" charset="0"/>
              <a:ea typeface="Lato" charset="0"/>
              <a:cs typeface="Lato" charset="0"/>
              <a:sym typeface="Bebas Neue" charset="0"/>
            </a:endParaRPr>
          </a:p>
        </p:txBody>
      </p:sp>
      <p:sp>
        <p:nvSpPr>
          <p:cNvPr id="22" name="Rectangle 21"/>
          <p:cNvSpPr/>
          <p:nvPr/>
        </p:nvSpPr>
        <p:spPr>
          <a:xfrm>
            <a:off x="11715185" y="251441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pic>
        <p:nvPicPr>
          <p:cNvPr id="5" name="Picture 4"/>
          <p:cNvPicPr>
            <a:picLocks noChangeAspect="1"/>
          </p:cNvPicPr>
          <p:nvPr/>
        </p:nvPicPr>
        <p:blipFill>
          <a:blip r:embed="rId2"/>
          <a:stretch>
            <a:fillRect/>
          </a:stretch>
        </p:blipFill>
        <p:spPr>
          <a:xfrm>
            <a:off x="17065734" y="4351356"/>
            <a:ext cx="4324128" cy="4765366"/>
          </a:xfrm>
          <a:prstGeom prst="rect">
            <a:avLst/>
          </a:prstGeom>
        </p:spPr>
      </p:pic>
      <p:pic>
        <p:nvPicPr>
          <p:cNvPr id="7" name="Picture 6"/>
          <p:cNvPicPr>
            <a:picLocks noChangeAspect="1"/>
          </p:cNvPicPr>
          <p:nvPr/>
        </p:nvPicPr>
        <p:blipFill>
          <a:blip r:embed="rId3"/>
          <a:stretch>
            <a:fillRect/>
          </a:stretch>
        </p:blipFill>
        <p:spPr>
          <a:xfrm>
            <a:off x="2954175" y="4351356"/>
            <a:ext cx="4324128" cy="4765366"/>
          </a:xfrm>
          <a:prstGeom prst="rect">
            <a:avLst/>
          </a:prstGeom>
        </p:spPr>
      </p:pic>
      <p:sp>
        <p:nvSpPr>
          <p:cNvPr id="8" name="TextBox 7"/>
          <p:cNvSpPr txBox="1"/>
          <p:nvPr/>
        </p:nvSpPr>
        <p:spPr>
          <a:xfrm>
            <a:off x="2954175" y="9137960"/>
            <a:ext cx="4324128" cy="769441"/>
          </a:xfrm>
          <a:prstGeom prst="rect">
            <a:avLst/>
          </a:prstGeom>
          <a:noFill/>
        </p:spPr>
        <p:txBody>
          <a:bodyPr wrap="square" rtlCol="0">
            <a:spAutoFit/>
          </a:bodyPr>
          <a:lstStyle/>
          <a:p>
            <a:r>
              <a:rPr lang="en-AU" sz="4400" b="1" dirty="0" smtClean="0">
                <a:solidFill>
                  <a:schemeClr val="bg1"/>
                </a:solidFill>
                <a:latin typeface="Lato" charset="0"/>
                <a:ea typeface="Lato" charset="0"/>
                <a:cs typeface="Lato" charset="0"/>
              </a:rPr>
              <a:t>Original Image</a:t>
            </a:r>
            <a:endParaRPr lang="en-AU" sz="4400" b="1" dirty="0">
              <a:solidFill>
                <a:schemeClr val="bg1"/>
              </a:solidFill>
              <a:latin typeface="Lato" charset="0"/>
              <a:ea typeface="Lato" charset="0"/>
              <a:cs typeface="Lato" charset="0"/>
            </a:endParaRPr>
          </a:p>
        </p:txBody>
      </p:sp>
      <p:sp>
        <p:nvSpPr>
          <p:cNvPr id="30" name="TextBox 29"/>
          <p:cNvSpPr txBox="1"/>
          <p:nvPr/>
        </p:nvSpPr>
        <p:spPr>
          <a:xfrm>
            <a:off x="17065733" y="9116722"/>
            <a:ext cx="4732909" cy="1446550"/>
          </a:xfrm>
          <a:prstGeom prst="rect">
            <a:avLst/>
          </a:prstGeom>
          <a:noFill/>
        </p:spPr>
        <p:txBody>
          <a:bodyPr wrap="square" rtlCol="0">
            <a:spAutoFit/>
          </a:bodyPr>
          <a:lstStyle/>
          <a:p>
            <a:r>
              <a:rPr lang="en-US" sz="4400" b="1" dirty="0">
                <a:solidFill>
                  <a:schemeClr val="bg1"/>
                </a:solidFill>
                <a:latin typeface="Lato" charset="0"/>
                <a:ea typeface="Lato" charset="0"/>
                <a:cs typeface="Lato" charset="0"/>
              </a:rPr>
              <a:t>Modes other than ECB</a:t>
            </a:r>
            <a:endParaRPr lang="en-AU" sz="4400" b="1" dirty="0">
              <a:solidFill>
                <a:schemeClr val="bg1"/>
              </a:solidFill>
              <a:latin typeface="Lato" charset="0"/>
              <a:ea typeface="Lato" charset="0"/>
              <a:cs typeface="Lato" charset="0"/>
            </a:endParaRPr>
          </a:p>
        </p:txBody>
      </p:sp>
      <p:sp>
        <p:nvSpPr>
          <p:cNvPr id="12" name="Rectangle 11"/>
          <p:cNvSpPr>
            <a:spLocks/>
          </p:cNvSpPr>
          <p:nvPr/>
        </p:nvSpPr>
        <p:spPr bwMode="auto">
          <a:xfrm>
            <a:off x="10565702" y="620532"/>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Tree>
    <p:extLst>
      <p:ext uri="{BB962C8B-B14F-4D97-AF65-F5344CB8AC3E}">
        <p14:creationId xmlns:p14="http://schemas.microsoft.com/office/powerpoint/2010/main" val="13826402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8778873" y="4006952"/>
            <a:ext cx="6813553" cy="6821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13" name="Rectangle 112"/>
          <p:cNvSpPr/>
          <p:nvPr/>
        </p:nvSpPr>
        <p:spPr>
          <a:xfrm>
            <a:off x="15821022" y="4006952"/>
            <a:ext cx="6813553" cy="6821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19" name="Rectangle 118"/>
          <p:cNvSpPr/>
          <p:nvPr/>
        </p:nvSpPr>
        <p:spPr>
          <a:xfrm>
            <a:off x="1709463" y="4006952"/>
            <a:ext cx="6813553" cy="6821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0" name="Rectangle 19"/>
          <p:cNvSpPr>
            <a:spLocks/>
          </p:cNvSpPr>
          <p:nvPr/>
        </p:nvSpPr>
        <p:spPr bwMode="auto">
          <a:xfrm>
            <a:off x="9349555" y="1249129"/>
            <a:ext cx="5737148"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ECB Encryption</a:t>
            </a:r>
            <a:endParaRPr lang="en-US" sz="6400" b="1" dirty="0">
              <a:solidFill>
                <a:schemeClr val="tx2"/>
              </a:solidFill>
              <a:latin typeface="Lato" charset="0"/>
              <a:ea typeface="Lato" charset="0"/>
              <a:cs typeface="Lato" charset="0"/>
              <a:sym typeface="Bebas Neue" charset="0"/>
            </a:endParaRPr>
          </a:p>
        </p:txBody>
      </p:sp>
      <p:sp>
        <p:nvSpPr>
          <p:cNvPr id="22" name="Rectangle 21"/>
          <p:cNvSpPr/>
          <p:nvPr/>
        </p:nvSpPr>
        <p:spPr>
          <a:xfrm>
            <a:off x="11715185" y="251441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pic>
        <p:nvPicPr>
          <p:cNvPr id="5" name="Picture 4"/>
          <p:cNvPicPr>
            <a:picLocks noChangeAspect="1"/>
          </p:cNvPicPr>
          <p:nvPr/>
        </p:nvPicPr>
        <p:blipFill>
          <a:blip r:embed="rId2"/>
          <a:stretch>
            <a:fillRect/>
          </a:stretch>
        </p:blipFill>
        <p:spPr>
          <a:xfrm>
            <a:off x="17065734" y="4351356"/>
            <a:ext cx="4324128" cy="4765366"/>
          </a:xfrm>
          <a:prstGeom prst="rect">
            <a:avLst/>
          </a:prstGeom>
        </p:spPr>
      </p:pic>
      <p:pic>
        <p:nvPicPr>
          <p:cNvPr id="6" name="Picture 5"/>
          <p:cNvPicPr>
            <a:picLocks noChangeAspect="1"/>
          </p:cNvPicPr>
          <p:nvPr/>
        </p:nvPicPr>
        <p:blipFill>
          <a:blip r:embed="rId3"/>
          <a:stretch>
            <a:fillRect/>
          </a:stretch>
        </p:blipFill>
        <p:spPr>
          <a:xfrm>
            <a:off x="10023585" y="4351356"/>
            <a:ext cx="4324128" cy="4765366"/>
          </a:xfrm>
          <a:prstGeom prst="rect">
            <a:avLst/>
          </a:prstGeom>
        </p:spPr>
      </p:pic>
      <p:pic>
        <p:nvPicPr>
          <p:cNvPr id="7" name="Picture 6"/>
          <p:cNvPicPr>
            <a:picLocks noChangeAspect="1"/>
          </p:cNvPicPr>
          <p:nvPr/>
        </p:nvPicPr>
        <p:blipFill>
          <a:blip r:embed="rId4"/>
          <a:stretch>
            <a:fillRect/>
          </a:stretch>
        </p:blipFill>
        <p:spPr>
          <a:xfrm>
            <a:off x="2954175" y="4351356"/>
            <a:ext cx="4324128" cy="4765366"/>
          </a:xfrm>
          <a:prstGeom prst="rect">
            <a:avLst/>
          </a:prstGeom>
        </p:spPr>
      </p:pic>
      <p:sp>
        <p:nvSpPr>
          <p:cNvPr id="8" name="TextBox 7"/>
          <p:cNvSpPr txBox="1"/>
          <p:nvPr/>
        </p:nvSpPr>
        <p:spPr>
          <a:xfrm>
            <a:off x="2954175" y="9137960"/>
            <a:ext cx="4324128" cy="769441"/>
          </a:xfrm>
          <a:prstGeom prst="rect">
            <a:avLst/>
          </a:prstGeom>
          <a:noFill/>
        </p:spPr>
        <p:txBody>
          <a:bodyPr wrap="square" rtlCol="0">
            <a:spAutoFit/>
          </a:bodyPr>
          <a:lstStyle/>
          <a:p>
            <a:r>
              <a:rPr lang="en-AU" sz="4400" b="1" dirty="0" smtClean="0">
                <a:solidFill>
                  <a:schemeClr val="bg1"/>
                </a:solidFill>
                <a:latin typeface="Lato" charset="0"/>
                <a:ea typeface="Lato" charset="0"/>
                <a:cs typeface="Lato" charset="0"/>
              </a:rPr>
              <a:t>Original Image</a:t>
            </a:r>
            <a:endParaRPr lang="en-AU" sz="4400" b="1" dirty="0">
              <a:solidFill>
                <a:schemeClr val="bg1"/>
              </a:solidFill>
              <a:latin typeface="Lato" charset="0"/>
              <a:ea typeface="Lato" charset="0"/>
              <a:cs typeface="Lato" charset="0"/>
            </a:endParaRPr>
          </a:p>
        </p:txBody>
      </p:sp>
      <p:sp>
        <p:nvSpPr>
          <p:cNvPr id="29" name="TextBox 28"/>
          <p:cNvSpPr txBox="1"/>
          <p:nvPr/>
        </p:nvSpPr>
        <p:spPr>
          <a:xfrm>
            <a:off x="9951852" y="9116722"/>
            <a:ext cx="4327684" cy="2554545"/>
          </a:xfrm>
          <a:prstGeom prst="rect">
            <a:avLst/>
          </a:prstGeom>
          <a:noFill/>
        </p:spPr>
        <p:txBody>
          <a:bodyPr wrap="square" rtlCol="0">
            <a:spAutoFit/>
          </a:bodyPr>
          <a:lstStyle/>
          <a:p>
            <a:r>
              <a:rPr lang="en-US" sz="4400" b="1" dirty="0">
                <a:solidFill>
                  <a:schemeClr val="bg1"/>
                </a:solidFill>
                <a:latin typeface="Lato" charset="0"/>
                <a:ea typeface="Lato" charset="0"/>
                <a:cs typeface="Lato" charset="0"/>
              </a:rPr>
              <a:t>Encrypted using ECB mode</a:t>
            </a:r>
          </a:p>
          <a:p>
            <a:r>
              <a:rPr lang="en-US" dirty="0"/>
              <a:t/>
            </a:r>
            <a:br>
              <a:rPr lang="en-US" dirty="0"/>
            </a:br>
            <a:endParaRPr lang="en-US" dirty="0"/>
          </a:p>
        </p:txBody>
      </p:sp>
      <p:sp>
        <p:nvSpPr>
          <p:cNvPr id="30" name="TextBox 29"/>
          <p:cNvSpPr txBox="1"/>
          <p:nvPr/>
        </p:nvSpPr>
        <p:spPr>
          <a:xfrm>
            <a:off x="17065734" y="9116722"/>
            <a:ext cx="4746516" cy="1446550"/>
          </a:xfrm>
          <a:prstGeom prst="rect">
            <a:avLst/>
          </a:prstGeom>
          <a:noFill/>
        </p:spPr>
        <p:txBody>
          <a:bodyPr wrap="square" rtlCol="0">
            <a:spAutoFit/>
          </a:bodyPr>
          <a:lstStyle/>
          <a:p>
            <a:r>
              <a:rPr lang="en-US" sz="4400" b="1" dirty="0">
                <a:solidFill>
                  <a:schemeClr val="bg1"/>
                </a:solidFill>
                <a:latin typeface="Lato" charset="0"/>
                <a:ea typeface="Lato" charset="0"/>
                <a:cs typeface="Lato" charset="0"/>
              </a:rPr>
              <a:t>Modes other than ECB</a:t>
            </a:r>
            <a:endParaRPr lang="en-AU" sz="4400" b="1" dirty="0">
              <a:solidFill>
                <a:schemeClr val="bg1"/>
              </a:solidFill>
              <a:latin typeface="Lato" charset="0"/>
              <a:ea typeface="Lato" charset="0"/>
              <a:cs typeface="Lato" charset="0"/>
            </a:endParaRPr>
          </a:p>
        </p:txBody>
      </p:sp>
      <p:sp>
        <p:nvSpPr>
          <p:cNvPr id="14" name="Rectangle 13"/>
          <p:cNvSpPr>
            <a:spLocks/>
          </p:cNvSpPr>
          <p:nvPr/>
        </p:nvSpPr>
        <p:spPr bwMode="auto">
          <a:xfrm>
            <a:off x="10565702" y="620532"/>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Tree>
    <p:extLst>
      <p:ext uri="{BB962C8B-B14F-4D97-AF65-F5344CB8AC3E}">
        <p14:creationId xmlns:p14="http://schemas.microsoft.com/office/powerpoint/2010/main" val="1133140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3969835"/>
            <a:ext cx="24377650" cy="6936058"/>
          </a:xfrm>
          <a:prstGeom prst="rect">
            <a:avLst/>
          </a:prstGeom>
          <a:solidFill>
            <a:schemeClr val="accent3">
              <a:alpha val="8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37" name="Rectangle 36"/>
          <p:cNvSpPr>
            <a:spLocks/>
          </p:cNvSpPr>
          <p:nvPr/>
        </p:nvSpPr>
        <p:spPr bwMode="auto">
          <a:xfrm>
            <a:off x="4317014" y="935571"/>
            <a:ext cx="15836066"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Why do we use </a:t>
            </a:r>
            <a:r>
              <a:rPr lang="en-US" sz="6400" b="1" dirty="0" smtClean="0">
                <a:solidFill>
                  <a:schemeClr val="tx2"/>
                </a:solidFill>
                <a:latin typeface="Lato" charset="0"/>
                <a:ea typeface="Lato" charset="0"/>
                <a:cs typeface="Lato" charset="0"/>
                <a:sym typeface="Bebas Neue" charset="0"/>
              </a:rPr>
              <a:t>software block encryption</a:t>
            </a:r>
            <a:r>
              <a:rPr lang="en-US" sz="6400" b="1" dirty="0">
                <a:solidFill>
                  <a:schemeClr val="tx2"/>
                </a:solidFill>
                <a:latin typeface="Lato" charset="0"/>
                <a:ea typeface="Lato" charset="0"/>
                <a:cs typeface="Lato" charset="0"/>
                <a:sym typeface="Bebas Neue" charset="0"/>
              </a:rPr>
              <a:t>?</a:t>
            </a:r>
          </a:p>
        </p:txBody>
      </p:sp>
      <p:sp>
        <p:nvSpPr>
          <p:cNvPr id="39" name="Rectangle 38"/>
          <p:cNvSpPr/>
          <p:nvPr/>
        </p:nvSpPr>
        <p:spPr>
          <a:xfrm>
            <a:off x="11685905" y="2680341"/>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3" name="Subtitle 2"/>
          <p:cNvSpPr txBox="1">
            <a:spLocks/>
          </p:cNvSpPr>
          <p:nvPr/>
        </p:nvSpPr>
        <p:spPr>
          <a:xfrm>
            <a:off x="1720065" y="5672667"/>
            <a:ext cx="9446399" cy="473777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840"/>
              </a:lnSpc>
              <a:buFont typeface="Arial" charset="0"/>
              <a:buChar char="•"/>
            </a:pPr>
            <a:r>
              <a:rPr lang="en-US" sz="3400" dirty="0" smtClean="0">
                <a:solidFill>
                  <a:schemeClr val="bg1"/>
                </a:solidFill>
                <a:latin typeface="Source Sans Pro" charset="0"/>
                <a:ea typeface="Source Sans Pro" charset="0"/>
                <a:cs typeface="Source Sans Pro" charset="0"/>
              </a:rPr>
              <a:t>Protection against our laptop/server/desktop/phone being stolen</a:t>
            </a:r>
            <a:endParaRPr lang="en-US" sz="3400" dirty="0">
              <a:solidFill>
                <a:schemeClr val="bg1"/>
              </a:solidFill>
              <a:latin typeface="Source Sans Pro" charset="0"/>
              <a:ea typeface="Source Sans Pro" charset="0"/>
              <a:cs typeface="Source Sans Pro" charset="0"/>
            </a:endParaRPr>
          </a:p>
          <a:p>
            <a:pPr marL="457200" indent="-457200" algn="l">
              <a:lnSpc>
                <a:spcPts val="4840"/>
              </a:lnSpc>
              <a:buFont typeface="Arial" charset="0"/>
              <a:buChar char="•"/>
            </a:pPr>
            <a:r>
              <a:rPr lang="en-US" sz="3400" dirty="0" smtClean="0">
                <a:solidFill>
                  <a:schemeClr val="bg1"/>
                </a:solidFill>
                <a:latin typeface="Source Sans Pro" charset="0"/>
                <a:ea typeface="Source Sans Pro" charset="0"/>
                <a:cs typeface="Source Sans Pro" charset="0"/>
              </a:rPr>
              <a:t>Protect “not currently in use” offline sensitive data </a:t>
            </a:r>
          </a:p>
          <a:p>
            <a:pPr marL="457200" indent="-457200" algn="l">
              <a:lnSpc>
                <a:spcPts val="4840"/>
              </a:lnSpc>
              <a:buFont typeface="Arial" charset="0"/>
              <a:buChar char="•"/>
            </a:pPr>
            <a:r>
              <a:rPr lang="en-US" sz="3400" dirty="0" smtClean="0">
                <a:solidFill>
                  <a:schemeClr val="bg1"/>
                </a:solidFill>
                <a:latin typeface="Source Sans Pro" charset="0"/>
                <a:ea typeface="Source Sans Pro" charset="0"/>
                <a:cs typeface="Source Sans Pro" charset="0"/>
              </a:rPr>
              <a:t>Activists might use it to protect their </a:t>
            </a:r>
            <a:r>
              <a:rPr lang="en-US" sz="3400" dirty="0" err="1" smtClean="0">
                <a:solidFill>
                  <a:schemeClr val="bg1"/>
                </a:solidFill>
                <a:latin typeface="Source Sans Pro" charset="0"/>
                <a:ea typeface="Source Sans Pro" charset="0"/>
                <a:cs typeface="Source Sans Pro" charset="0"/>
              </a:rPr>
              <a:t>mailspools</a:t>
            </a:r>
            <a:r>
              <a:rPr lang="en-US" sz="3400" dirty="0" smtClean="0">
                <a:solidFill>
                  <a:schemeClr val="bg1"/>
                </a:solidFill>
                <a:latin typeface="Source Sans Pro" charset="0"/>
                <a:ea typeface="Source Sans Pro" charset="0"/>
                <a:cs typeface="Source Sans Pro" charset="0"/>
              </a:rPr>
              <a:t>/discussion forums/</a:t>
            </a:r>
            <a:r>
              <a:rPr lang="en-US" sz="3400" dirty="0" err="1" smtClean="0">
                <a:solidFill>
                  <a:schemeClr val="bg1"/>
                </a:solidFill>
                <a:latin typeface="Source Sans Pro" charset="0"/>
                <a:ea typeface="Source Sans Pro" charset="0"/>
                <a:cs typeface="Source Sans Pro" charset="0"/>
              </a:rPr>
              <a:t>etc</a:t>
            </a:r>
            <a:r>
              <a:rPr lang="en-US" sz="3400" dirty="0" smtClean="0">
                <a:solidFill>
                  <a:schemeClr val="bg1"/>
                </a:solidFill>
                <a:latin typeface="Source Sans Pro" charset="0"/>
                <a:ea typeface="Source Sans Pro" charset="0"/>
                <a:cs typeface="Source Sans Pro" charset="0"/>
              </a:rPr>
              <a:t> on servers, against seizure from oppressive regime</a:t>
            </a:r>
          </a:p>
        </p:txBody>
      </p:sp>
      <p:sp>
        <p:nvSpPr>
          <p:cNvPr id="9" name="TextBox 8"/>
          <p:cNvSpPr txBox="1"/>
          <p:nvPr/>
        </p:nvSpPr>
        <p:spPr>
          <a:xfrm>
            <a:off x="1978717" y="4844349"/>
            <a:ext cx="5217454" cy="448841"/>
          </a:xfrm>
          <a:prstGeom prst="rect">
            <a:avLst/>
          </a:prstGeom>
          <a:noFill/>
        </p:spPr>
        <p:txBody>
          <a:bodyPr wrap="none" lIns="0" tIns="0" rIns="0" bIns="0" rtlCol="0">
            <a:spAutoFit/>
          </a:bodyPr>
          <a:lstStyle/>
          <a:p>
            <a:pPr>
              <a:lnSpc>
                <a:spcPts val="3466"/>
              </a:lnSpc>
              <a:spcAft>
                <a:spcPts val="3199"/>
              </a:spcAft>
            </a:pPr>
            <a:r>
              <a:rPr lang="en-US" b="1" cap="all" spc="53" dirty="0">
                <a:solidFill>
                  <a:schemeClr val="bg1"/>
                </a:solidFill>
                <a:latin typeface="Lato" charset="0"/>
                <a:ea typeface="Lato" charset="0"/>
                <a:cs typeface="Lato" charset="0"/>
              </a:rPr>
              <a:t>Last line of defense</a:t>
            </a:r>
          </a:p>
        </p:txBody>
      </p:sp>
      <p:sp>
        <p:nvSpPr>
          <p:cNvPr id="11" name="Shape 2605"/>
          <p:cNvSpPr/>
          <p:nvPr/>
        </p:nvSpPr>
        <p:spPr>
          <a:xfrm>
            <a:off x="17724936" y="6502301"/>
            <a:ext cx="1385390" cy="1270100"/>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Tree>
    <p:extLst>
      <p:ext uri="{BB962C8B-B14F-4D97-AF65-F5344CB8AC3E}">
        <p14:creationId xmlns:p14="http://schemas.microsoft.com/office/powerpoint/2010/main" val="19591589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pic>
        <p:nvPicPr>
          <p:cNvPr id="13" name="Picture 12"/>
          <p:cNvPicPr>
            <a:picLocks noChangeAspect="1"/>
          </p:cNvPicPr>
          <p:nvPr/>
        </p:nvPicPr>
        <p:blipFill>
          <a:blip r:embed="rId3"/>
          <a:stretch>
            <a:fillRect/>
          </a:stretch>
        </p:blipFill>
        <p:spPr>
          <a:xfrm>
            <a:off x="200727" y="4491583"/>
            <a:ext cx="13600333" cy="5841199"/>
          </a:xfrm>
          <a:prstGeom prst="rect">
            <a:avLst/>
          </a:prstGeom>
        </p:spPr>
      </p:pic>
      <p:sp>
        <p:nvSpPr>
          <p:cNvPr id="29" name="TextBox 28"/>
          <p:cNvSpPr txBox="1"/>
          <p:nvPr/>
        </p:nvSpPr>
        <p:spPr>
          <a:xfrm>
            <a:off x="14122888" y="1441318"/>
            <a:ext cx="9932935" cy="5786199"/>
          </a:xfrm>
          <a:prstGeom prst="rect">
            <a:avLst/>
          </a:prstGeom>
          <a:noFill/>
        </p:spPr>
        <p:txBody>
          <a:bodyPr wrap="square" rtlCol="0">
            <a:spAutoFit/>
          </a:bodyPr>
          <a:lstStyle/>
          <a:p>
            <a:r>
              <a:rPr lang="en-AU" sz="4000" dirty="0" smtClean="0">
                <a:solidFill>
                  <a:schemeClr val="bg1"/>
                </a:solidFill>
                <a:latin typeface="Lato" charset="0"/>
                <a:ea typeface="Lato" charset="0"/>
                <a:cs typeface="Lato" charset="0"/>
              </a:rPr>
              <a:t>CBC (Cipher Block Chaining) Encryption:</a:t>
            </a:r>
          </a:p>
          <a:p>
            <a:pPr marL="571500" indent="-571500">
              <a:spcAft>
                <a:spcPts val="400"/>
              </a:spcAft>
              <a:buFont typeface="Arial" charset="0"/>
              <a:buChar char="•"/>
            </a:pPr>
            <a:endParaRPr lang="en-AU" sz="4000" dirty="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Each </a:t>
            </a:r>
            <a:r>
              <a:rPr lang="en-AU" sz="4000" dirty="0">
                <a:solidFill>
                  <a:schemeClr val="bg1"/>
                </a:solidFill>
                <a:latin typeface="Lato" charset="0"/>
                <a:ea typeface="Lato" charset="0"/>
                <a:cs typeface="Lato" charset="0"/>
              </a:rPr>
              <a:t>block of plaintext is XORed with the previous </a:t>
            </a:r>
            <a:r>
              <a:rPr lang="en-AU" sz="4000" dirty="0" smtClean="0">
                <a:solidFill>
                  <a:schemeClr val="bg1"/>
                </a:solidFill>
                <a:latin typeface="Lato" charset="0"/>
                <a:ea typeface="Lato" charset="0"/>
                <a:cs typeface="Lato" charset="0"/>
              </a:rPr>
              <a:t>cipher text </a:t>
            </a:r>
            <a:r>
              <a:rPr lang="en-AU" sz="4000" dirty="0">
                <a:solidFill>
                  <a:schemeClr val="bg1"/>
                </a:solidFill>
                <a:latin typeface="Lato" charset="0"/>
                <a:ea typeface="Lato" charset="0"/>
                <a:cs typeface="Lato" charset="0"/>
              </a:rPr>
              <a:t>block before being encrypted</a:t>
            </a:r>
            <a:r>
              <a:rPr lang="en-AU" sz="4000" dirty="0">
                <a:latin typeface="Lato" charset="0"/>
                <a:ea typeface="Lato" charset="0"/>
                <a:cs typeface="Lato" charset="0"/>
              </a:rPr>
              <a:t>. </a:t>
            </a:r>
            <a:endParaRPr lang="en-AU" sz="4000" dirty="0" smtClean="0">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Most common form of block encryption</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Resistant to chain corruption - only the next block is corrupted in any bit flip in Cipher data</a:t>
            </a:r>
            <a:endParaRPr lang="en-AU" sz="4000" dirty="0">
              <a:solidFill>
                <a:schemeClr val="bg1"/>
              </a:solidFill>
              <a:latin typeface="Lato" charset="0"/>
              <a:ea typeface="Lato" charset="0"/>
              <a:cs typeface="Lato" charset="0"/>
            </a:endParaRPr>
          </a:p>
        </p:txBody>
      </p:sp>
      <p:sp>
        <p:nvSpPr>
          <p:cNvPr id="30" name="TextBox 29"/>
          <p:cNvSpPr txBox="1"/>
          <p:nvPr/>
        </p:nvSpPr>
        <p:spPr>
          <a:xfrm>
            <a:off x="14053497" y="7732547"/>
            <a:ext cx="10071716" cy="4555093"/>
          </a:xfrm>
          <a:prstGeom prst="rect">
            <a:avLst/>
          </a:prstGeom>
          <a:noFill/>
        </p:spPr>
        <p:txBody>
          <a:bodyPr wrap="square" rtlCol="0">
            <a:spAutoFit/>
          </a:bodyPr>
          <a:lstStyle/>
          <a:p>
            <a:r>
              <a:rPr lang="en-AU" sz="4000" dirty="0" smtClean="0">
                <a:solidFill>
                  <a:schemeClr val="bg1"/>
                </a:solidFill>
                <a:latin typeface="Lato" charset="0"/>
                <a:ea typeface="Lato" charset="0"/>
                <a:cs typeface="Lato" charset="0"/>
              </a:rPr>
              <a:t>Disadvantages:</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Prone to bad Initialisation Vectors</a:t>
            </a:r>
            <a:r>
              <a:rPr lang="en-AU" sz="4000" baseline="30000" dirty="0" smtClean="0">
                <a:solidFill>
                  <a:schemeClr val="bg1"/>
                </a:solidFill>
                <a:latin typeface="Lato" charset="0"/>
                <a:ea typeface="Lato" charset="0"/>
                <a:cs typeface="Lato" charset="0"/>
              </a:rPr>
              <a:t>1</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Prone to watermarking</a:t>
            </a:r>
            <a:r>
              <a:rPr lang="en-AU" sz="4000" baseline="30000" dirty="0">
                <a:solidFill>
                  <a:schemeClr val="bg1"/>
                </a:solidFill>
                <a:latin typeface="Lato" charset="0"/>
                <a:ea typeface="Lato" charset="0"/>
                <a:cs typeface="Lato" charset="0"/>
              </a:rPr>
              <a:t>2</a:t>
            </a:r>
            <a:endParaRPr lang="en-AU" sz="4000" baseline="30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Known plaintext can be used as a method of editing, from outside the encrypted container, plaintext on the disk</a:t>
            </a:r>
            <a:r>
              <a:rPr lang="en-AU" sz="4000" baseline="30000" dirty="0" smtClean="0">
                <a:solidFill>
                  <a:schemeClr val="bg1"/>
                </a:solidFill>
                <a:latin typeface="Lato" charset="0"/>
                <a:ea typeface="Lato" charset="0"/>
                <a:cs typeface="Lato" charset="0"/>
              </a:rPr>
              <a:t>3</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Not amazing for parallelization (slower)</a:t>
            </a:r>
          </a:p>
        </p:txBody>
      </p:sp>
      <p:sp>
        <p:nvSpPr>
          <p:cNvPr id="39" name="Rectangle 38"/>
          <p:cNvSpPr>
            <a:spLocks/>
          </p:cNvSpPr>
          <p:nvPr/>
        </p:nvSpPr>
        <p:spPr bwMode="auto">
          <a:xfrm>
            <a:off x="1802060" y="1983826"/>
            <a:ext cx="1057340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CBC </a:t>
            </a:r>
            <a:r>
              <a:rPr lang="mr-IN" sz="6400" b="1" dirty="0">
                <a:solidFill>
                  <a:schemeClr val="tx2"/>
                </a:solidFill>
                <a:latin typeface="Lato" charset="0"/>
                <a:ea typeface="Lato" charset="0"/>
                <a:cs typeface="Lato" charset="0"/>
                <a:sym typeface="Bebas Neue" charset="0"/>
              </a:rPr>
              <a:t>–</a:t>
            </a:r>
            <a:r>
              <a:rPr lang="en-US" sz="6400" b="1" dirty="0">
                <a:solidFill>
                  <a:schemeClr val="tx2"/>
                </a:solidFill>
                <a:latin typeface="Lato" charset="0"/>
                <a:ea typeface="Lato" charset="0"/>
                <a:cs typeface="Lato" charset="0"/>
                <a:sym typeface="Bebas Neue" charset="0"/>
              </a:rPr>
              <a:t> </a:t>
            </a:r>
            <a:r>
              <a:rPr lang="en-US" sz="6400" b="1" dirty="0" smtClean="0">
                <a:solidFill>
                  <a:schemeClr val="tx2"/>
                </a:solidFill>
                <a:latin typeface="Lato" charset="0"/>
                <a:ea typeface="Lato" charset="0"/>
                <a:cs typeface="Lato" charset="0"/>
                <a:sym typeface="Bebas Neue" charset="0"/>
              </a:rPr>
              <a:t>Cipher Block Chaining</a:t>
            </a:r>
            <a:endParaRPr lang="en-US" sz="6400" b="1" dirty="0">
              <a:solidFill>
                <a:schemeClr val="tx2"/>
              </a:solidFill>
              <a:latin typeface="Lato" charset="0"/>
              <a:ea typeface="Lato" charset="0"/>
              <a:cs typeface="Lato" charset="0"/>
              <a:sym typeface="Bebas Neue" charset="0"/>
            </a:endParaRPr>
          </a:p>
        </p:txBody>
      </p:sp>
      <p:sp>
        <p:nvSpPr>
          <p:cNvPr id="40" name="Rectangle 1"/>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42" name="Group 41"/>
          <p:cNvGrpSpPr/>
          <p:nvPr/>
        </p:nvGrpSpPr>
        <p:grpSpPr>
          <a:xfrm>
            <a:off x="6552807" y="887174"/>
            <a:ext cx="1071899" cy="277112"/>
            <a:chOff x="6485856" y="907624"/>
            <a:chExt cx="1071899" cy="277112"/>
          </a:xfrm>
        </p:grpSpPr>
        <p:sp>
          <p:nvSpPr>
            <p:cNvPr id="43"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8" name="Group 17"/>
          <p:cNvGrpSpPr/>
          <p:nvPr/>
        </p:nvGrpSpPr>
        <p:grpSpPr>
          <a:xfrm>
            <a:off x="18553404" y="907624"/>
            <a:ext cx="1071899" cy="277112"/>
            <a:chOff x="11326306" y="907624"/>
            <a:chExt cx="1071899" cy="277112"/>
          </a:xfrm>
        </p:grpSpPr>
        <p:sp>
          <p:nvSpPr>
            <p:cNvPr id="19"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43033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3946" y="2934584"/>
            <a:ext cx="9517459" cy="8309177"/>
          </a:xfrm>
          <a:prstGeom prst="rect">
            <a:avLst/>
          </a:prstGeom>
        </p:spPr>
      </p:pic>
      <p:sp>
        <p:nvSpPr>
          <p:cNvPr id="29" name="Rectangle 28"/>
          <p:cNvSpPr>
            <a:spLocks/>
          </p:cNvSpPr>
          <p:nvPr/>
        </p:nvSpPr>
        <p:spPr bwMode="auto">
          <a:xfrm>
            <a:off x="1421340" y="1983826"/>
            <a:ext cx="11334834"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CBC </a:t>
            </a:r>
            <a:r>
              <a:rPr lang="mr-IN" sz="6400" b="1" dirty="0">
                <a:solidFill>
                  <a:schemeClr val="tx2"/>
                </a:solidFill>
                <a:latin typeface="Lato" charset="0"/>
                <a:ea typeface="Lato" charset="0"/>
                <a:cs typeface="Lato" charset="0"/>
                <a:sym typeface="Bebas Neue" charset="0"/>
              </a:rPr>
              <a:t>–</a:t>
            </a:r>
            <a:r>
              <a:rPr lang="en-US" sz="6400" b="1" dirty="0">
                <a:solidFill>
                  <a:schemeClr val="tx2"/>
                </a:solidFill>
                <a:latin typeface="Lato" charset="0"/>
                <a:ea typeface="Lato" charset="0"/>
                <a:cs typeface="Lato" charset="0"/>
                <a:sym typeface="Bebas Neue" charset="0"/>
              </a:rPr>
              <a:t> Bad Initialization Vector</a:t>
            </a:r>
          </a:p>
        </p:txBody>
      </p:sp>
      <p:sp>
        <p:nvSpPr>
          <p:cNvPr id="32" name="Rectangle 31"/>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33" name="Group 32"/>
          <p:cNvGrpSpPr/>
          <p:nvPr/>
        </p:nvGrpSpPr>
        <p:grpSpPr>
          <a:xfrm>
            <a:off x="6552807" y="887174"/>
            <a:ext cx="1071899" cy="277112"/>
            <a:chOff x="6485856" y="907624"/>
            <a:chExt cx="1071899" cy="277112"/>
          </a:xfrm>
        </p:grpSpPr>
        <p:sp>
          <p:nvSpPr>
            <p:cNvPr id="34"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5"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7" name="Rectangle 36"/>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pic>
        <p:nvPicPr>
          <p:cNvPr id="38" name="Picture 37"/>
          <p:cNvPicPr>
            <a:picLocks noChangeAspect="1"/>
          </p:cNvPicPr>
          <p:nvPr/>
        </p:nvPicPr>
        <p:blipFill>
          <a:blip r:embed="rId4"/>
          <a:stretch>
            <a:fillRect/>
          </a:stretch>
        </p:blipFill>
        <p:spPr>
          <a:xfrm>
            <a:off x="200727" y="4491583"/>
            <a:ext cx="13600333" cy="5841199"/>
          </a:xfrm>
          <a:prstGeom prst="rect">
            <a:avLst/>
          </a:prstGeom>
        </p:spPr>
      </p:pic>
      <p:grpSp>
        <p:nvGrpSpPr>
          <p:cNvPr id="18" name="Group 17"/>
          <p:cNvGrpSpPr/>
          <p:nvPr/>
        </p:nvGrpSpPr>
        <p:grpSpPr>
          <a:xfrm>
            <a:off x="18553404" y="907624"/>
            <a:ext cx="1071899" cy="277112"/>
            <a:chOff x="11326306" y="907624"/>
            <a:chExt cx="1071899" cy="277112"/>
          </a:xfrm>
        </p:grpSpPr>
        <p:sp>
          <p:nvSpPr>
            <p:cNvPr id="19"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5966881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18" name="Rectangle 17"/>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26" name="TextBox 25"/>
          <p:cNvSpPr txBox="1"/>
          <p:nvPr/>
        </p:nvSpPr>
        <p:spPr>
          <a:xfrm>
            <a:off x="14581509" y="1983826"/>
            <a:ext cx="9277949" cy="26571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Linux install process:</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The installer writes files to the HD in a known order </a:t>
            </a:r>
            <a:endParaRPr lang="en-AU" sz="4000" dirty="0" smtClean="0">
              <a:solidFill>
                <a:schemeClr val="bg1"/>
              </a:solidFill>
              <a:latin typeface="Lato" charset="0"/>
              <a:ea typeface="Lato" charset="0"/>
              <a:cs typeface="Lato" charset="0"/>
            </a:endParaRPr>
          </a:p>
        </p:txBody>
      </p:sp>
      <p:sp>
        <p:nvSpPr>
          <p:cNvPr id="28" name="Rectangle 27"/>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2" name="TextBox 31"/>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33" name="TextBox 32"/>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20" name="Group 19"/>
          <p:cNvGrpSpPr/>
          <p:nvPr/>
        </p:nvGrpSpPr>
        <p:grpSpPr>
          <a:xfrm>
            <a:off x="6552807" y="887174"/>
            <a:ext cx="1071899" cy="277112"/>
            <a:chOff x="6485856" y="907624"/>
            <a:chExt cx="1071899" cy="277112"/>
          </a:xfrm>
        </p:grpSpPr>
        <p:sp>
          <p:nvSpPr>
            <p:cNvPr id="25"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35" name="Table 34"/>
          <p:cNvGraphicFramePr>
            <a:graphicFrameLocks noGrp="1"/>
          </p:cNvGraphicFramePr>
          <p:nvPr>
            <p:extLst>
              <p:ext uri="{D42A27DB-BD31-4B8C-83A1-F6EECF244321}">
                <p14:modId xmlns:p14="http://schemas.microsoft.com/office/powerpoint/2010/main" val="1666061857"/>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endParaRPr lang="en-AU" b="1"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90080615"/>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endParaRPr lang="en-AU" b="1"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r>
            </a:tbl>
          </a:graphicData>
        </a:graphic>
      </p:graphicFrame>
      <p:sp>
        <p:nvSpPr>
          <p:cNvPr id="37" name="Rectangle 36"/>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19" name="Group 18"/>
          <p:cNvGrpSpPr/>
          <p:nvPr/>
        </p:nvGrpSpPr>
        <p:grpSpPr>
          <a:xfrm>
            <a:off x="18553404" y="907624"/>
            <a:ext cx="1071899" cy="277112"/>
            <a:chOff x="11326306" y="907624"/>
            <a:chExt cx="1071899" cy="277112"/>
          </a:xfrm>
        </p:grpSpPr>
        <p:sp>
          <p:nvSpPr>
            <p:cNvPr id="21"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5930555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26" name="TextBox 25"/>
          <p:cNvSpPr txBox="1"/>
          <p:nvPr/>
        </p:nvSpPr>
        <p:spPr>
          <a:xfrm>
            <a:off x="14581509" y="1983826"/>
            <a:ext cx="9277949" cy="26571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Linux install process:</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The installer writes files to the HD in a known order </a:t>
            </a:r>
            <a:endParaRPr lang="en-AU" sz="4000" dirty="0" smtClean="0">
              <a:solidFill>
                <a:schemeClr val="bg1"/>
              </a:solidFill>
              <a:latin typeface="Lato" charset="0"/>
              <a:ea typeface="Lato" charset="0"/>
              <a:cs typeface="Lato" charset="0"/>
            </a:endParaRPr>
          </a:p>
        </p:txBody>
      </p:sp>
      <p:sp>
        <p:nvSpPr>
          <p:cNvPr id="36" name="Rectangle 35"/>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38" name="Rectangle 37"/>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9" name="TextBox 38"/>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40" name="TextBox 39"/>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41" name="Group 40"/>
          <p:cNvGrpSpPr/>
          <p:nvPr/>
        </p:nvGrpSpPr>
        <p:grpSpPr>
          <a:xfrm>
            <a:off x="6552807" y="887174"/>
            <a:ext cx="1071899" cy="277112"/>
            <a:chOff x="6485856" y="907624"/>
            <a:chExt cx="1071899" cy="277112"/>
          </a:xfrm>
        </p:grpSpPr>
        <p:sp>
          <p:nvSpPr>
            <p:cNvPr id="42"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5" name="Table 44"/>
          <p:cNvGraphicFramePr>
            <a:graphicFrameLocks noGrp="1"/>
          </p:cNvGraphicFramePr>
          <p:nvPr>
            <p:extLst>
              <p:ext uri="{D42A27DB-BD31-4B8C-83A1-F6EECF244321}">
                <p14:modId xmlns:p14="http://schemas.microsoft.com/office/powerpoint/2010/main" val="1121191398"/>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53258039"/>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dirty="0" smtClean="0"/>
                        <a:t>#####</a:t>
                      </a: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c>
                  <a:txBody>
                    <a:bodyPr/>
                    <a:lstStyle/>
                    <a:p>
                      <a:pPr algn="ctr"/>
                      <a:endParaRPr lang="en-AU" dirty="0"/>
                    </a:p>
                  </a:txBody>
                  <a:tcPr anchor="ctr"/>
                </a:tc>
              </a:tr>
            </a:tbl>
          </a:graphicData>
        </a:graphic>
      </p:graphicFrame>
      <p:sp>
        <p:nvSpPr>
          <p:cNvPr id="47" name="Rectangle 46"/>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19" name="Group 18"/>
          <p:cNvGrpSpPr/>
          <p:nvPr/>
        </p:nvGrpSpPr>
        <p:grpSpPr>
          <a:xfrm>
            <a:off x="18553404" y="907624"/>
            <a:ext cx="1071899" cy="277112"/>
            <a:chOff x="11326306" y="907624"/>
            <a:chExt cx="1071899" cy="277112"/>
          </a:xfrm>
        </p:grpSpPr>
        <p:sp>
          <p:nvSpPr>
            <p:cNvPr id="20"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3106083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26" name="TextBox 25"/>
          <p:cNvSpPr txBox="1"/>
          <p:nvPr/>
        </p:nvSpPr>
        <p:spPr>
          <a:xfrm>
            <a:off x="14581509" y="1983826"/>
            <a:ext cx="9277949" cy="6453049"/>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Linux install process:</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The installer writes files to the HD in a known order </a:t>
            </a:r>
          </a:p>
          <a:p>
            <a:pPr marL="571500" indent="-571500">
              <a:spcAft>
                <a:spcPts val="400"/>
              </a:spcAft>
              <a:buFont typeface="Arial" charset="0"/>
              <a:buChar char="•"/>
            </a:pPr>
            <a:endParaRPr lang="en-US"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Writes the dash binary (a shell executed at boot time) to the same sectors (early in the process) to the encrypted drive when compared to a sample drive of the same geometry</a:t>
            </a:r>
            <a:endParaRPr lang="en-AU" sz="4000" dirty="0" smtClean="0">
              <a:solidFill>
                <a:schemeClr val="bg1"/>
              </a:solidFill>
              <a:latin typeface="Lato" charset="0"/>
              <a:ea typeface="Lato" charset="0"/>
              <a:cs typeface="Lato" charset="0"/>
            </a:endParaRPr>
          </a:p>
        </p:txBody>
      </p:sp>
      <p:sp>
        <p:nvSpPr>
          <p:cNvPr id="36" name="Rectangle 35"/>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38" name="Rectangle 37"/>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9" name="TextBox 38"/>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40" name="TextBox 39"/>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41" name="Group 40"/>
          <p:cNvGrpSpPr/>
          <p:nvPr/>
        </p:nvGrpSpPr>
        <p:grpSpPr>
          <a:xfrm>
            <a:off x="6552807" y="887174"/>
            <a:ext cx="1071899" cy="277112"/>
            <a:chOff x="6485856" y="907624"/>
            <a:chExt cx="1071899" cy="277112"/>
          </a:xfrm>
        </p:grpSpPr>
        <p:sp>
          <p:nvSpPr>
            <p:cNvPr id="42"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5" name="Table 44"/>
          <p:cNvGraphicFramePr>
            <a:graphicFrameLocks noGrp="1"/>
          </p:cNvGraphicFramePr>
          <p:nvPr>
            <p:extLst>
              <p:ext uri="{D42A27DB-BD31-4B8C-83A1-F6EECF244321}">
                <p14:modId xmlns:p14="http://schemas.microsoft.com/office/powerpoint/2010/main" val="548068557"/>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endParaRPr lang="en-AU" dirty="0"/>
                    </a:p>
                  </a:txBody>
                  <a:tcPr anchor="ctr"/>
                </a:tc>
                <a:tc>
                  <a:txBody>
                    <a:bodyPr/>
                    <a:lstStyle/>
                    <a:p>
                      <a:pPr algn="ctr"/>
                      <a:endParaRPr lang="en-AU" dirty="0"/>
                    </a:p>
                  </a:txBody>
                  <a:tcPr anchor="ctr"/>
                </a:tc>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1566010152"/>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t>#####</a:t>
                      </a:r>
                      <a:endParaRPr lang="en-AU" b="1" dirty="0"/>
                    </a:p>
                  </a:txBody>
                  <a:tcPr anchor="ctr"/>
                </a:tc>
                <a:tc>
                  <a:txBody>
                    <a:bodyPr/>
                    <a:lstStyle/>
                    <a:p>
                      <a:pPr algn="ctr"/>
                      <a:r>
                        <a:rPr lang="en-AU" b="1" dirty="0" smtClean="0"/>
                        <a:t>#####</a:t>
                      </a:r>
                      <a:endParaRPr lang="en-AU" b="1" dirty="0"/>
                    </a:p>
                  </a:txBody>
                  <a:tcPr anchor="ctr"/>
                </a:tc>
                <a:tc>
                  <a:txBody>
                    <a:bodyPr/>
                    <a:lstStyle/>
                    <a:p>
                      <a:pPr algn="ctr"/>
                      <a:r>
                        <a:rPr lang="en-AU" b="1" dirty="0" smtClean="0"/>
                        <a:t>#####</a:t>
                      </a:r>
                      <a:endParaRPr lang="en-AU" b="1" dirty="0"/>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a:t>
                      </a: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a:t>
                      </a:r>
                    </a:p>
                  </a:txBody>
                  <a:tcPr anchor="ctr"/>
                </a:tc>
                <a:tc>
                  <a:txBody>
                    <a:bodyPr/>
                    <a:lstStyle/>
                    <a:p>
                      <a:pPr algn="ctr"/>
                      <a:endParaRPr lang="en-AU" dirty="0"/>
                    </a:p>
                  </a:txBody>
                  <a:tcPr anchor="ctr"/>
                </a:tc>
                <a:tc>
                  <a:txBody>
                    <a:bodyPr/>
                    <a:lstStyle/>
                    <a:p>
                      <a:pPr algn="ctr"/>
                      <a:endParaRPr lang="en-AU" dirty="0"/>
                    </a:p>
                  </a:txBody>
                  <a:tcPr anchor="ctr"/>
                </a:tc>
              </a:tr>
            </a:tbl>
          </a:graphicData>
        </a:graphic>
      </p:graphicFrame>
      <p:sp>
        <p:nvSpPr>
          <p:cNvPr id="47" name="Rectangle 46"/>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19" name="Group 18"/>
          <p:cNvGrpSpPr/>
          <p:nvPr/>
        </p:nvGrpSpPr>
        <p:grpSpPr>
          <a:xfrm>
            <a:off x="18553404" y="907624"/>
            <a:ext cx="1071899" cy="277112"/>
            <a:chOff x="11326306" y="907624"/>
            <a:chExt cx="1071899" cy="277112"/>
          </a:xfrm>
        </p:grpSpPr>
        <p:sp>
          <p:nvSpPr>
            <p:cNvPr id="20"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447702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29" name="TextBox 28"/>
          <p:cNvSpPr txBox="1"/>
          <p:nvPr/>
        </p:nvSpPr>
        <p:spPr>
          <a:xfrm>
            <a:off x="14581509" y="1983826"/>
            <a:ext cx="9277949" cy="6453049"/>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Linux install process:</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The installer writes files to the HD in a known order </a:t>
            </a:r>
          </a:p>
          <a:p>
            <a:pPr marL="571500" indent="-571500">
              <a:spcAft>
                <a:spcPts val="400"/>
              </a:spcAft>
              <a:buFont typeface="Arial" charset="0"/>
              <a:buChar char="•"/>
            </a:pPr>
            <a:endParaRPr lang="en-US"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Writes the dash binary (a shell executed at boot time) to the same sectors (early in the process) to the encrypted drive when compared to a sample drive of the same geometry</a:t>
            </a:r>
            <a:endParaRPr lang="en-AU" sz="4000" dirty="0" smtClean="0">
              <a:solidFill>
                <a:schemeClr val="bg1"/>
              </a:solidFill>
              <a:latin typeface="Lato" charset="0"/>
              <a:ea typeface="Lato" charset="0"/>
              <a:cs typeface="Lato" charset="0"/>
            </a:endParaRPr>
          </a:p>
        </p:txBody>
      </p:sp>
      <p:sp>
        <p:nvSpPr>
          <p:cNvPr id="37" name="Rectangle 36"/>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39" name="Rectangle 38"/>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40" name="TextBox 39"/>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41" name="TextBox 40"/>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42" name="Group 41"/>
          <p:cNvGrpSpPr/>
          <p:nvPr/>
        </p:nvGrpSpPr>
        <p:grpSpPr>
          <a:xfrm>
            <a:off x="6552807" y="887174"/>
            <a:ext cx="1071899" cy="277112"/>
            <a:chOff x="6485856" y="907624"/>
            <a:chExt cx="1071899" cy="277112"/>
          </a:xfrm>
        </p:grpSpPr>
        <p:sp>
          <p:nvSpPr>
            <p:cNvPr id="43"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6" name="Table 45"/>
          <p:cNvGraphicFramePr>
            <a:graphicFrameLocks noGrp="1"/>
          </p:cNvGraphicFramePr>
          <p:nvPr>
            <p:extLst>
              <p:ext uri="{D42A27DB-BD31-4B8C-83A1-F6EECF244321}">
                <p14:modId xmlns:p14="http://schemas.microsoft.com/office/powerpoint/2010/main" val="492628681"/>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mr-IN" dirty="0" smtClean="0"/>
                        <a:t>…</a:t>
                      </a:r>
                      <a:endParaRPr lang="en-AU" dirty="0"/>
                    </a:p>
                  </a:txBody>
                  <a:tcPr anchor="ctr"/>
                </a:tc>
                <a:tc>
                  <a:txBody>
                    <a:bodyPr/>
                    <a:lstStyle/>
                    <a:p>
                      <a:pPr algn="ctr"/>
                      <a:r>
                        <a:rPr lang="en-AU" dirty="0" smtClean="0"/>
                        <a:t>files</a:t>
                      </a:r>
                      <a:endParaRPr lang="en-AU" dirty="0"/>
                    </a:p>
                  </a:txBody>
                  <a:tcPr anchor="ctr"/>
                </a:tc>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264500826"/>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t>#####</a:t>
                      </a:r>
                      <a:endParaRPr lang="en-AU" b="1" dirty="0"/>
                    </a:p>
                  </a:txBody>
                  <a:tcPr anchor="ctr"/>
                </a:tc>
                <a:tc>
                  <a:txBody>
                    <a:bodyPr/>
                    <a:lstStyle/>
                    <a:p>
                      <a:pPr algn="ctr"/>
                      <a:r>
                        <a:rPr lang="en-AU" b="1" dirty="0" smtClean="0"/>
                        <a:t>#####</a:t>
                      </a:r>
                      <a:endParaRPr lang="en-AU" b="1" dirty="0"/>
                    </a:p>
                  </a:txBody>
                  <a:tcPr anchor="ctr"/>
                </a:tc>
                <a:tc>
                  <a:txBody>
                    <a:bodyPr/>
                    <a:lstStyle/>
                    <a:p>
                      <a:pPr algn="ctr"/>
                      <a:r>
                        <a:rPr lang="en-AU" b="1" dirty="0" smtClean="0"/>
                        <a:t>#####</a:t>
                      </a:r>
                      <a:endParaRPr lang="en-AU" b="1" dirty="0"/>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a:t>
                      </a: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a:t>
                      </a:r>
                    </a:p>
                  </a:txBody>
                  <a:tcPr anchor="ctr"/>
                </a:tc>
                <a:tc>
                  <a:txBody>
                    <a:bodyPr/>
                    <a:lstStyle/>
                    <a:p>
                      <a:pPr algn="ctr"/>
                      <a:r>
                        <a:rPr lang="en-AU" b="1" dirty="0" smtClean="0"/>
                        <a:t>#####</a:t>
                      </a:r>
                      <a:endParaRPr lang="en-AU" dirty="0"/>
                    </a:p>
                  </a:txBody>
                  <a:tcPr anchor="ctr"/>
                </a:tc>
                <a:tc>
                  <a:txBody>
                    <a:bodyPr/>
                    <a:lstStyle/>
                    <a:p>
                      <a:pPr algn="ctr"/>
                      <a:r>
                        <a:rPr lang="en-AU" b="1" dirty="0" smtClean="0"/>
                        <a:t>#####</a:t>
                      </a:r>
                      <a:endParaRPr lang="en-AU" dirty="0"/>
                    </a:p>
                  </a:txBody>
                  <a:tcPr anchor="ctr"/>
                </a:tc>
              </a:tr>
            </a:tbl>
          </a:graphicData>
        </a:graphic>
      </p:graphicFrame>
      <p:sp>
        <p:nvSpPr>
          <p:cNvPr id="48" name="Rectangle 47"/>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19" name="Group 18"/>
          <p:cNvGrpSpPr/>
          <p:nvPr/>
        </p:nvGrpSpPr>
        <p:grpSpPr>
          <a:xfrm>
            <a:off x="18553404" y="907624"/>
            <a:ext cx="1071899" cy="277112"/>
            <a:chOff x="11326306" y="907624"/>
            <a:chExt cx="1071899" cy="277112"/>
          </a:xfrm>
        </p:grpSpPr>
        <p:sp>
          <p:nvSpPr>
            <p:cNvPr id="20"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3533712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mc:AlternateContent xmlns:mc="http://schemas.openxmlformats.org/markup-compatibility/2006" xmlns:a14="http://schemas.microsoft.com/office/drawing/2010/main">
        <mc:Choice Requires="a14">
          <p:sp>
            <p:nvSpPr>
              <p:cNvPr id="26" name="TextBox 25"/>
              <p:cNvSpPr txBox="1"/>
              <p:nvPr/>
            </p:nvSpPr>
            <p:spPr>
              <a:xfrm>
                <a:off x="14581509" y="1983826"/>
                <a:ext cx="9277949" cy="5457904"/>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now know: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What blocks dash is written to</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XOR used on the plaintext (previous block) </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a:spcAft>
                    <a:spcPts val="400"/>
                  </a:spcAft>
                </a:pPr>
                <a:r>
                  <a:rPr lang="en-AU" sz="4000" i="1" dirty="0" smtClean="0">
                    <a:solidFill>
                      <a:schemeClr val="bg1"/>
                    </a:solidFill>
                    <a:latin typeface="Lato" charset="0"/>
                    <a:ea typeface="Lato" charset="0"/>
                    <a:cs typeface="Lato" charset="0"/>
                  </a:rPr>
                  <a:t>Plaintext </a:t>
                </a:r>
                <a14:m>
                  <m:oMath xmlns:m="http://schemas.openxmlformats.org/officeDocument/2006/math">
                    <m:r>
                      <a:rPr lang="en-AU" sz="4000" i="1" smtClean="0">
                        <a:solidFill>
                          <a:schemeClr val="bg1"/>
                        </a:solidFill>
                        <a:latin typeface="Cambria Math" charset="0"/>
                        <a:ea typeface="Cambria Math" charset="0"/>
                        <a:cs typeface="Cambria Math" charset="0"/>
                      </a:rPr>
                      <m:t>⊕</m:t>
                    </m:r>
                  </m:oMath>
                </a14:m>
                <a:r>
                  <a:rPr lang="en-AU" sz="4000" i="1" dirty="0" smtClean="0">
                    <a:solidFill>
                      <a:schemeClr val="bg1"/>
                    </a:solidFill>
                    <a:latin typeface="Lato" charset="0"/>
                    <a:ea typeface="Lato" charset="0"/>
                    <a:cs typeface="Lato" charset="0"/>
                  </a:rPr>
                  <a:t>Tweak (previous block) = pre encrypted block</a:t>
                </a:r>
              </a:p>
            </p:txBody>
          </p:sp>
        </mc:Choice>
        <mc:Fallback xmlns="">
          <p:sp>
            <p:nvSpPr>
              <p:cNvPr id="26" name="TextBox 25"/>
              <p:cNvSpPr txBox="1">
                <a:spLocks noRot="1" noChangeAspect="1" noMove="1" noResize="1" noEditPoints="1" noAdjustHandles="1" noChangeArrowheads="1" noChangeShapeType="1" noTextEdit="1"/>
              </p:cNvSpPr>
              <p:nvPr/>
            </p:nvSpPr>
            <p:spPr>
              <a:xfrm>
                <a:off x="14581509" y="1983826"/>
                <a:ext cx="9277949" cy="5457904"/>
              </a:xfrm>
              <a:prstGeom prst="rect">
                <a:avLst/>
              </a:prstGeom>
              <a:blipFill rotWithShape="0">
                <a:blip r:embed="rId3"/>
                <a:stretch>
                  <a:fillRect l="-2365" t="-2009" b="-446"/>
                </a:stretch>
              </a:blipFill>
            </p:spPr>
            <p:txBody>
              <a:bodyPr/>
              <a:lstStyle/>
              <a:p>
                <a:r>
                  <a:rPr lang="en-AU">
                    <a:noFill/>
                  </a:rPr>
                  <a:t> </a:t>
                </a:r>
              </a:p>
            </p:txBody>
          </p:sp>
        </mc:Fallback>
      </mc:AlternateContent>
      <p:sp>
        <p:nvSpPr>
          <p:cNvPr id="34" name="Rectangle 33"/>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38" name="Rectangle 37"/>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9" name="TextBox 38"/>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40" name="TextBox 39"/>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41" name="Group 40"/>
          <p:cNvGrpSpPr/>
          <p:nvPr/>
        </p:nvGrpSpPr>
        <p:grpSpPr>
          <a:xfrm>
            <a:off x="6552807" y="887174"/>
            <a:ext cx="1071899" cy="277112"/>
            <a:chOff x="6485856" y="907624"/>
            <a:chExt cx="1071899" cy="277112"/>
          </a:xfrm>
        </p:grpSpPr>
        <p:sp>
          <p:nvSpPr>
            <p:cNvPr id="42"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5" name="Table 44"/>
          <p:cNvGraphicFramePr>
            <a:graphicFrameLocks noGrp="1"/>
          </p:cNvGraphicFramePr>
          <p:nvPr>
            <p:extLst>
              <p:ext uri="{D42A27DB-BD31-4B8C-83A1-F6EECF244321}">
                <p14:modId xmlns:p14="http://schemas.microsoft.com/office/powerpoint/2010/main" val="1248413492"/>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mr-IN" dirty="0" smtClean="0"/>
                        <a:t>…</a:t>
                      </a:r>
                      <a:endParaRPr lang="en-AU" dirty="0"/>
                    </a:p>
                  </a:txBody>
                  <a:tcPr anchor="ctr"/>
                </a:tc>
                <a:tc>
                  <a:txBody>
                    <a:bodyPr/>
                    <a:lstStyle/>
                    <a:p>
                      <a:pPr algn="ctr"/>
                      <a:r>
                        <a:rPr lang="en-AU" dirty="0" smtClean="0"/>
                        <a:t>files</a:t>
                      </a:r>
                      <a:endParaRPr lang="en-AU" dirty="0"/>
                    </a:p>
                  </a:txBody>
                  <a:tcPr anchor="ctr"/>
                </a:tc>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1588306738"/>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t>0.####</a:t>
                      </a:r>
                      <a:endParaRPr lang="en-AU" b="1" dirty="0"/>
                    </a:p>
                  </a:txBody>
                  <a:tcPr anchor="ctr"/>
                </a:tc>
                <a:tc>
                  <a:txBody>
                    <a:bodyPr/>
                    <a:lstStyle/>
                    <a:p>
                      <a:pPr algn="ctr"/>
                      <a:r>
                        <a:rPr lang="en-AU" b="1" dirty="0" smtClean="0"/>
                        <a:t>1.dash</a:t>
                      </a:r>
                      <a:endParaRPr lang="en-AU" b="1" dirty="0"/>
                    </a:p>
                  </a:txBody>
                  <a:tcPr anchor="ctr"/>
                </a:tc>
                <a:tc>
                  <a:txBody>
                    <a:bodyPr/>
                    <a:lstStyle/>
                    <a:p>
                      <a:pPr algn="ctr"/>
                      <a:r>
                        <a:rPr lang="en-AU" b="1" dirty="0" smtClean="0"/>
                        <a:t>2.dash</a:t>
                      </a:r>
                      <a:endParaRPr lang="en-AU" b="1" dirty="0"/>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3.dash</a:t>
                      </a: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4.dash</a:t>
                      </a:r>
                    </a:p>
                  </a:txBody>
                  <a:tcPr anchor="ctr"/>
                </a:tc>
                <a:tc>
                  <a:txBody>
                    <a:bodyPr/>
                    <a:lstStyle/>
                    <a:p>
                      <a:pPr algn="ctr"/>
                      <a:r>
                        <a:rPr lang="en-AU" b="1" dirty="0" smtClean="0"/>
                        <a:t>5.####</a:t>
                      </a:r>
                      <a:endParaRPr lang="en-AU" dirty="0"/>
                    </a:p>
                  </a:txBody>
                  <a:tcPr anchor="ctr"/>
                </a:tc>
                <a:tc>
                  <a:txBody>
                    <a:bodyPr/>
                    <a:lstStyle/>
                    <a:p>
                      <a:pPr algn="ctr"/>
                      <a:r>
                        <a:rPr lang="en-AU" b="1" dirty="0" smtClean="0"/>
                        <a:t>#####</a:t>
                      </a:r>
                      <a:endParaRPr lang="en-AU" dirty="0"/>
                    </a:p>
                  </a:txBody>
                  <a:tcPr anchor="ctr"/>
                </a:tc>
              </a:tr>
            </a:tbl>
          </a:graphicData>
        </a:graphic>
      </p:graphicFrame>
      <p:sp>
        <p:nvSpPr>
          <p:cNvPr id="47" name="Rectangle 46"/>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5" name="Group 4"/>
          <p:cNvGrpSpPr/>
          <p:nvPr/>
        </p:nvGrpSpPr>
        <p:grpSpPr>
          <a:xfrm>
            <a:off x="18333027" y="7674439"/>
            <a:ext cx="387396" cy="769441"/>
            <a:chOff x="18063164" y="7681337"/>
            <a:chExt cx="387396" cy="769441"/>
          </a:xfrm>
        </p:grpSpPr>
        <p:sp>
          <p:nvSpPr>
            <p:cNvPr id="4" name="Rectangle 3"/>
            <p:cNvSpPr/>
            <p:nvPr/>
          </p:nvSpPr>
          <p:spPr>
            <a:xfrm>
              <a:off x="18063164"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p:cNvSpPr/>
            <p:nvPr/>
          </p:nvSpPr>
          <p:spPr>
            <a:xfrm>
              <a:off x="18338091"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2" name="Group 21"/>
          <p:cNvGrpSpPr/>
          <p:nvPr/>
        </p:nvGrpSpPr>
        <p:grpSpPr>
          <a:xfrm>
            <a:off x="18553404" y="907624"/>
            <a:ext cx="1071899" cy="277112"/>
            <a:chOff x="11326306" y="907624"/>
            <a:chExt cx="1071899" cy="277112"/>
          </a:xfrm>
        </p:grpSpPr>
        <p:sp>
          <p:nvSpPr>
            <p:cNvPr id="23"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512788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pic>
        <p:nvPicPr>
          <p:cNvPr id="13" name="Picture 12"/>
          <p:cNvPicPr>
            <a:picLocks noChangeAspect="1"/>
          </p:cNvPicPr>
          <p:nvPr/>
        </p:nvPicPr>
        <p:blipFill>
          <a:blip r:embed="rId3"/>
          <a:stretch>
            <a:fillRect/>
          </a:stretch>
        </p:blipFill>
        <p:spPr>
          <a:xfrm>
            <a:off x="200727" y="4491583"/>
            <a:ext cx="13600333" cy="5841199"/>
          </a:xfrm>
          <a:prstGeom prst="rect">
            <a:avLst/>
          </a:prstGeom>
        </p:spPr>
      </p:pic>
      <p:sp>
        <p:nvSpPr>
          <p:cNvPr id="39" name="Rectangle 38"/>
          <p:cNvSpPr>
            <a:spLocks/>
          </p:cNvSpPr>
          <p:nvPr/>
        </p:nvSpPr>
        <p:spPr bwMode="auto">
          <a:xfrm>
            <a:off x="1802060" y="1983826"/>
            <a:ext cx="1057340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CBC </a:t>
            </a:r>
            <a:r>
              <a:rPr lang="mr-IN" sz="6400" b="1" dirty="0">
                <a:solidFill>
                  <a:schemeClr val="tx2"/>
                </a:solidFill>
                <a:latin typeface="Lato" charset="0"/>
                <a:ea typeface="Lato" charset="0"/>
                <a:cs typeface="Lato" charset="0"/>
                <a:sym typeface="Bebas Neue" charset="0"/>
              </a:rPr>
              <a:t>–</a:t>
            </a:r>
            <a:r>
              <a:rPr lang="en-US" sz="6400" b="1" dirty="0">
                <a:solidFill>
                  <a:schemeClr val="tx2"/>
                </a:solidFill>
                <a:latin typeface="Lato" charset="0"/>
                <a:ea typeface="Lato" charset="0"/>
                <a:cs typeface="Lato" charset="0"/>
                <a:sym typeface="Bebas Neue" charset="0"/>
              </a:rPr>
              <a:t> </a:t>
            </a:r>
            <a:r>
              <a:rPr lang="en-US" sz="6400" b="1" dirty="0" smtClean="0">
                <a:solidFill>
                  <a:schemeClr val="tx2"/>
                </a:solidFill>
                <a:latin typeface="Lato" charset="0"/>
                <a:ea typeface="Lato" charset="0"/>
                <a:cs typeface="Lato" charset="0"/>
                <a:sym typeface="Bebas Neue" charset="0"/>
              </a:rPr>
              <a:t>Cipher Block Chaining</a:t>
            </a:r>
            <a:endParaRPr lang="en-US" sz="6400" b="1" dirty="0">
              <a:solidFill>
                <a:schemeClr val="tx2"/>
              </a:solidFill>
              <a:latin typeface="Lato" charset="0"/>
              <a:ea typeface="Lato" charset="0"/>
              <a:cs typeface="Lato" charset="0"/>
              <a:sym typeface="Bebas Neue" charset="0"/>
            </a:endParaRPr>
          </a:p>
        </p:txBody>
      </p:sp>
      <p:sp>
        <p:nvSpPr>
          <p:cNvPr id="40" name="Rectangle 1"/>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42" name="Group 41"/>
          <p:cNvGrpSpPr/>
          <p:nvPr/>
        </p:nvGrpSpPr>
        <p:grpSpPr>
          <a:xfrm>
            <a:off x="6552807" y="887174"/>
            <a:ext cx="1071899" cy="277112"/>
            <a:chOff x="6485856" y="907624"/>
            <a:chExt cx="1071899" cy="277112"/>
          </a:xfrm>
        </p:grpSpPr>
        <p:sp>
          <p:nvSpPr>
            <p:cNvPr id="43"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17" name="TextBox 16"/>
              <p:cNvSpPr txBox="1"/>
              <p:nvPr/>
            </p:nvSpPr>
            <p:spPr>
              <a:xfrm>
                <a:off x="14581509" y="1983826"/>
                <a:ext cx="9277949" cy="52732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now know: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What blocks dash is written to</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XOR used on the plaintext (previous block) </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a:spcAft>
                    <a:spcPts val="400"/>
                  </a:spcAft>
                </a:pPr>
                <a:r>
                  <a:rPr lang="en-AU" sz="4000" i="1" dirty="0">
                    <a:solidFill>
                      <a:schemeClr val="bg1"/>
                    </a:solidFill>
                    <a:latin typeface="Lato" charset="0"/>
                    <a:ea typeface="Lato" charset="0"/>
                    <a:cs typeface="Lato" charset="0"/>
                  </a:rPr>
                  <a:t>Plaintext </a:t>
                </a:r>
                <a14:m>
                  <m:oMath xmlns:m="http://schemas.openxmlformats.org/officeDocument/2006/math">
                    <m:r>
                      <a:rPr lang="en-AU" sz="4000" i="1" smtClean="0">
                        <a:solidFill>
                          <a:schemeClr val="bg1"/>
                        </a:solidFill>
                        <a:latin typeface="Cambria Math" charset="0"/>
                        <a:ea typeface="Cambria Math" charset="0"/>
                        <a:cs typeface="Cambria Math" charset="0"/>
                      </a:rPr>
                      <m:t>⊕</m:t>
                    </m:r>
                  </m:oMath>
                </a14:m>
                <a:r>
                  <a:rPr lang="en-AU" sz="4000" i="1" dirty="0" smtClean="0">
                    <a:solidFill>
                      <a:schemeClr val="bg1"/>
                    </a:solidFill>
                    <a:latin typeface="Lato" charset="0"/>
                    <a:ea typeface="Lato" charset="0"/>
                    <a:cs typeface="Lato" charset="0"/>
                  </a:rPr>
                  <a:t>Tweak </a:t>
                </a:r>
                <a:r>
                  <a:rPr lang="en-AU" sz="4000" i="1" dirty="0">
                    <a:solidFill>
                      <a:schemeClr val="bg1"/>
                    </a:solidFill>
                    <a:latin typeface="Lato" charset="0"/>
                    <a:ea typeface="Lato" charset="0"/>
                    <a:cs typeface="Lato" charset="0"/>
                  </a:rPr>
                  <a:t>(previous block) = pre encrypted block</a:t>
                </a:r>
              </a:p>
            </p:txBody>
          </p:sp>
        </mc:Choice>
        <mc:Fallback xmlns="">
          <p:sp>
            <p:nvSpPr>
              <p:cNvPr id="17" name="TextBox 16"/>
              <p:cNvSpPr txBox="1">
                <a:spLocks noRot="1" noChangeAspect="1" noMove="1" noResize="1" noEditPoints="1" noAdjustHandles="1" noChangeArrowheads="1" noChangeShapeType="1" noTextEdit="1"/>
              </p:cNvSpPr>
              <p:nvPr/>
            </p:nvSpPr>
            <p:spPr>
              <a:xfrm>
                <a:off x="14581509" y="1983826"/>
                <a:ext cx="9277949" cy="5273238"/>
              </a:xfrm>
              <a:prstGeom prst="rect">
                <a:avLst/>
              </a:prstGeom>
              <a:blipFill rotWithShape="0">
                <a:blip r:embed="rId4"/>
                <a:stretch>
                  <a:fillRect l="-2365" t="-2081" b="-4046"/>
                </a:stretch>
              </a:blipFill>
            </p:spPr>
            <p:txBody>
              <a:bodyPr/>
              <a:lstStyle/>
              <a:p>
                <a:r>
                  <a:rPr lang="en-AU">
                    <a:noFill/>
                  </a:rPr>
                  <a:t> </a:t>
                </a:r>
              </a:p>
            </p:txBody>
          </p:sp>
        </mc:Fallback>
      </mc:AlternateContent>
      <p:grpSp>
        <p:nvGrpSpPr>
          <p:cNvPr id="22" name="Group 21"/>
          <p:cNvGrpSpPr/>
          <p:nvPr/>
        </p:nvGrpSpPr>
        <p:grpSpPr>
          <a:xfrm>
            <a:off x="18333027" y="7674439"/>
            <a:ext cx="387396" cy="769441"/>
            <a:chOff x="18063164" y="7681337"/>
            <a:chExt cx="387396" cy="769441"/>
          </a:xfrm>
        </p:grpSpPr>
        <p:sp>
          <p:nvSpPr>
            <p:cNvPr id="23" name="Rectangle 22"/>
            <p:cNvSpPr/>
            <p:nvPr/>
          </p:nvSpPr>
          <p:spPr>
            <a:xfrm>
              <a:off x="18063164"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18338091"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5" name="Group 24"/>
          <p:cNvGrpSpPr/>
          <p:nvPr/>
        </p:nvGrpSpPr>
        <p:grpSpPr>
          <a:xfrm>
            <a:off x="18553404" y="907624"/>
            <a:ext cx="1071899" cy="277112"/>
            <a:chOff x="11326306" y="907624"/>
            <a:chExt cx="1071899" cy="277112"/>
          </a:xfrm>
        </p:grpSpPr>
        <p:sp>
          <p:nvSpPr>
            <p:cNvPr id="26"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Oval 1"/>
          <p:cNvSpPr/>
          <p:nvPr/>
        </p:nvSpPr>
        <p:spPr>
          <a:xfrm>
            <a:off x="6333067" y="4673600"/>
            <a:ext cx="3132666" cy="1236133"/>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228166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pic>
        <p:nvPicPr>
          <p:cNvPr id="13" name="Picture 12"/>
          <p:cNvPicPr>
            <a:picLocks noChangeAspect="1"/>
          </p:cNvPicPr>
          <p:nvPr/>
        </p:nvPicPr>
        <p:blipFill>
          <a:blip r:embed="rId3"/>
          <a:stretch>
            <a:fillRect/>
          </a:stretch>
        </p:blipFill>
        <p:spPr>
          <a:xfrm>
            <a:off x="200727" y="4491583"/>
            <a:ext cx="13600333" cy="5841199"/>
          </a:xfrm>
          <a:prstGeom prst="rect">
            <a:avLst/>
          </a:prstGeom>
        </p:spPr>
      </p:pic>
      <p:sp>
        <p:nvSpPr>
          <p:cNvPr id="39" name="Rectangle 38"/>
          <p:cNvSpPr>
            <a:spLocks/>
          </p:cNvSpPr>
          <p:nvPr/>
        </p:nvSpPr>
        <p:spPr bwMode="auto">
          <a:xfrm>
            <a:off x="1802060" y="1983826"/>
            <a:ext cx="1057340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CBC </a:t>
            </a:r>
            <a:r>
              <a:rPr lang="mr-IN" sz="6400" b="1" dirty="0">
                <a:solidFill>
                  <a:schemeClr val="tx2"/>
                </a:solidFill>
                <a:latin typeface="Lato" charset="0"/>
                <a:ea typeface="Lato" charset="0"/>
                <a:cs typeface="Lato" charset="0"/>
                <a:sym typeface="Bebas Neue" charset="0"/>
              </a:rPr>
              <a:t>–</a:t>
            </a:r>
            <a:r>
              <a:rPr lang="en-US" sz="6400" b="1" dirty="0">
                <a:solidFill>
                  <a:schemeClr val="tx2"/>
                </a:solidFill>
                <a:latin typeface="Lato" charset="0"/>
                <a:ea typeface="Lato" charset="0"/>
                <a:cs typeface="Lato" charset="0"/>
                <a:sym typeface="Bebas Neue" charset="0"/>
              </a:rPr>
              <a:t> </a:t>
            </a:r>
            <a:r>
              <a:rPr lang="en-US" sz="6400" b="1" dirty="0" smtClean="0">
                <a:solidFill>
                  <a:schemeClr val="tx2"/>
                </a:solidFill>
                <a:latin typeface="Lato" charset="0"/>
                <a:ea typeface="Lato" charset="0"/>
                <a:cs typeface="Lato" charset="0"/>
                <a:sym typeface="Bebas Neue" charset="0"/>
              </a:rPr>
              <a:t>Cipher Block Chaining</a:t>
            </a:r>
            <a:endParaRPr lang="en-US" sz="6400" b="1" dirty="0">
              <a:solidFill>
                <a:schemeClr val="tx2"/>
              </a:solidFill>
              <a:latin typeface="Lato" charset="0"/>
              <a:ea typeface="Lato" charset="0"/>
              <a:cs typeface="Lato" charset="0"/>
              <a:sym typeface="Bebas Neue" charset="0"/>
            </a:endParaRPr>
          </a:p>
        </p:txBody>
      </p:sp>
      <p:sp>
        <p:nvSpPr>
          <p:cNvPr id="40" name="Rectangle 1"/>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42" name="Group 41"/>
          <p:cNvGrpSpPr/>
          <p:nvPr/>
        </p:nvGrpSpPr>
        <p:grpSpPr>
          <a:xfrm>
            <a:off x="6552807" y="887174"/>
            <a:ext cx="1071899" cy="277112"/>
            <a:chOff x="6485856" y="907624"/>
            <a:chExt cx="1071899" cy="277112"/>
          </a:xfrm>
        </p:grpSpPr>
        <p:sp>
          <p:nvSpPr>
            <p:cNvPr id="43"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17" name="TextBox 16"/>
              <p:cNvSpPr txBox="1"/>
              <p:nvPr/>
            </p:nvSpPr>
            <p:spPr>
              <a:xfrm>
                <a:off x="14581509" y="1983826"/>
                <a:ext cx="9277949" cy="52732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now know: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What blocks dash is written to</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XOR used on the plaintext (previous block) </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a:spcAft>
                    <a:spcPts val="400"/>
                  </a:spcAft>
                </a:pPr>
                <a:r>
                  <a:rPr lang="en-AU" sz="4000" i="1" dirty="0">
                    <a:solidFill>
                      <a:schemeClr val="bg1"/>
                    </a:solidFill>
                    <a:latin typeface="Lato" charset="0"/>
                    <a:ea typeface="Lato" charset="0"/>
                    <a:cs typeface="Lato" charset="0"/>
                  </a:rPr>
                  <a:t>Plaintext </a:t>
                </a:r>
                <a14:m>
                  <m:oMath xmlns:m="http://schemas.openxmlformats.org/officeDocument/2006/math">
                    <m:r>
                      <a:rPr lang="en-AU" sz="4000" i="1" smtClean="0">
                        <a:solidFill>
                          <a:schemeClr val="bg1"/>
                        </a:solidFill>
                        <a:latin typeface="Cambria Math" charset="0"/>
                        <a:ea typeface="Cambria Math" charset="0"/>
                        <a:cs typeface="Cambria Math" charset="0"/>
                      </a:rPr>
                      <m:t>⊕</m:t>
                    </m:r>
                  </m:oMath>
                </a14:m>
                <a:r>
                  <a:rPr lang="en-AU" sz="4000" i="1" dirty="0" smtClean="0">
                    <a:solidFill>
                      <a:schemeClr val="bg1"/>
                    </a:solidFill>
                    <a:latin typeface="Lato" charset="0"/>
                    <a:ea typeface="Lato" charset="0"/>
                    <a:cs typeface="Lato" charset="0"/>
                  </a:rPr>
                  <a:t>Tweak </a:t>
                </a:r>
                <a:r>
                  <a:rPr lang="en-AU" sz="4000" i="1" dirty="0">
                    <a:solidFill>
                      <a:schemeClr val="bg1"/>
                    </a:solidFill>
                    <a:latin typeface="Lato" charset="0"/>
                    <a:ea typeface="Lato" charset="0"/>
                    <a:cs typeface="Lato" charset="0"/>
                  </a:rPr>
                  <a:t>(previous block) = pre encrypted block</a:t>
                </a:r>
              </a:p>
            </p:txBody>
          </p:sp>
        </mc:Choice>
        <mc:Fallback xmlns="">
          <p:sp>
            <p:nvSpPr>
              <p:cNvPr id="17" name="TextBox 16"/>
              <p:cNvSpPr txBox="1">
                <a:spLocks noRot="1" noChangeAspect="1" noMove="1" noResize="1" noEditPoints="1" noAdjustHandles="1" noChangeArrowheads="1" noChangeShapeType="1" noTextEdit="1"/>
              </p:cNvSpPr>
              <p:nvPr/>
            </p:nvSpPr>
            <p:spPr>
              <a:xfrm>
                <a:off x="14581509" y="1983826"/>
                <a:ext cx="9277949" cy="5273238"/>
              </a:xfrm>
              <a:prstGeom prst="rect">
                <a:avLst/>
              </a:prstGeom>
              <a:blipFill rotWithShape="0">
                <a:blip r:embed="rId4"/>
                <a:stretch>
                  <a:fillRect l="-2365" t="-2081" b="-4046"/>
                </a:stretch>
              </a:blipFill>
            </p:spPr>
            <p:txBody>
              <a:bodyPr/>
              <a:lstStyle/>
              <a:p>
                <a:r>
                  <a:rPr lang="en-AU">
                    <a:noFill/>
                  </a:rPr>
                  <a:t> </a:t>
                </a:r>
              </a:p>
            </p:txBody>
          </p:sp>
        </mc:Fallback>
      </mc:AlternateContent>
      <p:grpSp>
        <p:nvGrpSpPr>
          <p:cNvPr id="22" name="Group 21"/>
          <p:cNvGrpSpPr/>
          <p:nvPr/>
        </p:nvGrpSpPr>
        <p:grpSpPr>
          <a:xfrm>
            <a:off x="18333027" y="7674439"/>
            <a:ext cx="387396" cy="769441"/>
            <a:chOff x="18063164" y="7681337"/>
            <a:chExt cx="387396" cy="769441"/>
          </a:xfrm>
        </p:grpSpPr>
        <p:sp>
          <p:nvSpPr>
            <p:cNvPr id="23" name="Rectangle 22"/>
            <p:cNvSpPr/>
            <p:nvPr/>
          </p:nvSpPr>
          <p:spPr>
            <a:xfrm>
              <a:off x="18063164"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18338091"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5" name="Group 24"/>
          <p:cNvGrpSpPr/>
          <p:nvPr/>
        </p:nvGrpSpPr>
        <p:grpSpPr>
          <a:xfrm>
            <a:off x="18553404" y="907624"/>
            <a:ext cx="1071899" cy="277112"/>
            <a:chOff x="11326306" y="907624"/>
            <a:chExt cx="1071899" cy="277112"/>
          </a:xfrm>
        </p:grpSpPr>
        <p:sp>
          <p:nvSpPr>
            <p:cNvPr id="26"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Oval 1"/>
          <p:cNvSpPr/>
          <p:nvPr/>
        </p:nvSpPr>
        <p:spPr>
          <a:xfrm>
            <a:off x="6333067" y="4673600"/>
            <a:ext cx="3132666" cy="1236133"/>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2133600" y="8059159"/>
            <a:ext cx="3132666" cy="1236133"/>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419903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pic>
        <p:nvPicPr>
          <p:cNvPr id="13" name="Picture 12"/>
          <p:cNvPicPr>
            <a:picLocks noChangeAspect="1"/>
          </p:cNvPicPr>
          <p:nvPr/>
        </p:nvPicPr>
        <p:blipFill>
          <a:blip r:embed="rId3"/>
          <a:stretch>
            <a:fillRect/>
          </a:stretch>
        </p:blipFill>
        <p:spPr>
          <a:xfrm>
            <a:off x="200727" y="4491583"/>
            <a:ext cx="13600333" cy="5841199"/>
          </a:xfrm>
          <a:prstGeom prst="rect">
            <a:avLst/>
          </a:prstGeom>
        </p:spPr>
      </p:pic>
      <p:sp>
        <p:nvSpPr>
          <p:cNvPr id="39" name="Rectangle 38"/>
          <p:cNvSpPr>
            <a:spLocks/>
          </p:cNvSpPr>
          <p:nvPr/>
        </p:nvSpPr>
        <p:spPr bwMode="auto">
          <a:xfrm>
            <a:off x="1802060" y="1983826"/>
            <a:ext cx="1057340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CBC </a:t>
            </a:r>
            <a:r>
              <a:rPr lang="mr-IN" sz="6400" b="1" dirty="0">
                <a:solidFill>
                  <a:schemeClr val="tx2"/>
                </a:solidFill>
                <a:latin typeface="Lato" charset="0"/>
                <a:ea typeface="Lato" charset="0"/>
                <a:cs typeface="Lato" charset="0"/>
                <a:sym typeface="Bebas Neue" charset="0"/>
              </a:rPr>
              <a:t>–</a:t>
            </a:r>
            <a:r>
              <a:rPr lang="en-US" sz="6400" b="1" dirty="0">
                <a:solidFill>
                  <a:schemeClr val="tx2"/>
                </a:solidFill>
                <a:latin typeface="Lato" charset="0"/>
                <a:ea typeface="Lato" charset="0"/>
                <a:cs typeface="Lato" charset="0"/>
                <a:sym typeface="Bebas Neue" charset="0"/>
              </a:rPr>
              <a:t> </a:t>
            </a:r>
            <a:r>
              <a:rPr lang="en-US" sz="6400" b="1" dirty="0" smtClean="0">
                <a:solidFill>
                  <a:schemeClr val="tx2"/>
                </a:solidFill>
                <a:latin typeface="Lato" charset="0"/>
                <a:ea typeface="Lato" charset="0"/>
                <a:cs typeface="Lato" charset="0"/>
                <a:sym typeface="Bebas Neue" charset="0"/>
              </a:rPr>
              <a:t>Cipher Block Chaining</a:t>
            </a:r>
            <a:endParaRPr lang="en-US" sz="6400" b="1" dirty="0">
              <a:solidFill>
                <a:schemeClr val="tx2"/>
              </a:solidFill>
              <a:latin typeface="Lato" charset="0"/>
              <a:ea typeface="Lato" charset="0"/>
              <a:cs typeface="Lato" charset="0"/>
              <a:sym typeface="Bebas Neue" charset="0"/>
            </a:endParaRPr>
          </a:p>
        </p:txBody>
      </p:sp>
      <p:sp>
        <p:nvSpPr>
          <p:cNvPr id="40" name="Rectangle 1"/>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42" name="Group 41"/>
          <p:cNvGrpSpPr/>
          <p:nvPr/>
        </p:nvGrpSpPr>
        <p:grpSpPr>
          <a:xfrm>
            <a:off x="6552807" y="887174"/>
            <a:ext cx="1071899" cy="277112"/>
            <a:chOff x="6485856" y="907624"/>
            <a:chExt cx="1071899" cy="277112"/>
          </a:xfrm>
        </p:grpSpPr>
        <p:sp>
          <p:nvSpPr>
            <p:cNvPr id="43"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17" name="TextBox 16"/>
              <p:cNvSpPr txBox="1"/>
              <p:nvPr/>
            </p:nvSpPr>
            <p:spPr>
              <a:xfrm>
                <a:off x="14581509" y="1983826"/>
                <a:ext cx="9277949" cy="52732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now know: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What blocks dash is written to</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XOR used on the plaintext (previous block) </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a:spcAft>
                    <a:spcPts val="400"/>
                  </a:spcAft>
                </a:pPr>
                <a:r>
                  <a:rPr lang="en-AU" sz="4000" i="1" dirty="0">
                    <a:solidFill>
                      <a:schemeClr val="bg1"/>
                    </a:solidFill>
                    <a:latin typeface="Lato" charset="0"/>
                    <a:ea typeface="Lato" charset="0"/>
                    <a:cs typeface="Lato" charset="0"/>
                  </a:rPr>
                  <a:t>Plaintext </a:t>
                </a:r>
                <a14:m>
                  <m:oMath xmlns:m="http://schemas.openxmlformats.org/officeDocument/2006/math">
                    <m:r>
                      <a:rPr lang="en-AU" sz="4000" i="1" smtClean="0">
                        <a:solidFill>
                          <a:schemeClr val="bg1"/>
                        </a:solidFill>
                        <a:latin typeface="Cambria Math" charset="0"/>
                        <a:ea typeface="Cambria Math" charset="0"/>
                        <a:cs typeface="Cambria Math" charset="0"/>
                      </a:rPr>
                      <m:t>⊕</m:t>
                    </m:r>
                  </m:oMath>
                </a14:m>
                <a:r>
                  <a:rPr lang="en-AU" sz="4000" i="1" dirty="0" smtClean="0">
                    <a:solidFill>
                      <a:schemeClr val="bg1"/>
                    </a:solidFill>
                    <a:latin typeface="Lato" charset="0"/>
                    <a:ea typeface="Lato" charset="0"/>
                    <a:cs typeface="Lato" charset="0"/>
                  </a:rPr>
                  <a:t>Tweak </a:t>
                </a:r>
                <a:r>
                  <a:rPr lang="en-AU" sz="4000" i="1" dirty="0">
                    <a:solidFill>
                      <a:schemeClr val="bg1"/>
                    </a:solidFill>
                    <a:latin typeface="Lato" charset="0"/>
                    <a:ea typeface="Lato" charset="0"/>
                    <a:cs typeface="Lato" charset="0"/>
                  </a:rPr>
                  <a:t>(previous block) = pre encrypted block</a:t>
                </a:r>
              </a:p>
            </p:txBody>
          </p:sp>
        </mc:Choice>
        <mc:Fallback xmlns="">
          <p:sp>
            <p:nvSpPr>
              <p:cNvPr id="17" name="TextBox 16"/>
              <p:cNvSpPr txBox="1">
                <a:spLocks noRot="1" noChangeAspect="1" noMove="1" noResize="1" noEditPoints="1" noAdjustHandles="1" noChangeArrowheads="1" noChangeShapeType="1" noTextEdit="1"/>
              </p:cNvSpPr>
              <p:nvPr/>
            </p:nvSpPr>
            <p:spPr>
              <a:xfrm>
                <a:off x="14581509" y="1983826"/>
                <a:ext cx="9277949" cy="5273238"/>
              </a:xfrm>
              <a:prstGeom prst="rect">
                <a:avLst/>
              </a:prstGeom>
              <a:blipFill rotWithShape="0">
                <a:blip r:embed="rId4"/>
                <a:stretch>
                  <a:fillRect l="-2365" t="-2081" b="-4046"/>
                </a:stretch>
              </a:blipFill>
            </p:spPr>
            <p:txBody>
              <a:bodyPr/>
              <a:lstStyle/>
              <a:p>
                <a:r>
                  <a:rPr lang="en-AU">
                    <a:noFill/>
                  </a:rPr>
                  <a:t> </a:t>
                </a:r>
              </a:p>
            </p:txBody>
          </p:sp>
        </mc:Fallback>
      </mc:AlternateContent>
      <p:grpSp>
        <p:nvGrpSpPr>
          <p:cNvPr id="22" name="Group 21"/>
          <p:cNvGrpSpPr/>
          <p:nvPr/>
        </p:nvGrpSpPr>
        <p:grpSpPr>
          <a:xfrm>
            <a:off x="18333027" y="7674439"/>
            <a:ext cx="387396" cy="769441"/>
            <a:chOff x="18063164" y="7681337"/>
            <a:chExt cx="387396" cy="769441"/>
          </a:xfrm>
        </p:grpSpPr>
        <p:sp>
          <p:nvSpPr>
            <p:cNvPr id="23" name="Rectangle 22"/>
            <p:cNvSpPr/>
            <p:nvPr/>
          </p:nvSpPr>
          <p:spPr>
            <a:xfrm>
              <a:off x="18063164"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18338091"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5" name="Group 24"/>
          <p:cNvGrpSpPr/>
          <p:nvPr/>
        </p:nvGrpSpPr>
        <p:grpSpPr>
          <a:xfrm>
            <a:off x="18553404" y="907624"/>
            <a:ext cx="1071899" cy="277112"/>
            <a:chOff x="11326306" y="907624"/>
            <a:chExt cx="1071899" cy="277112"/>
          </a:xfrm>
        </p:grpSpPr>
        <p:sp>
          <p:nvSpPr>
            <p:cNvPr id="26"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Oval 1"/>
          <p:cNvSpPr/>
          <p:nvPr/>
        </p:nvSpPr>
        <p:spPr>
          <a:xfrm>
            <a:off x="6333067" y="4673600"/>
            <a:ext cx="3132666" cy="1236133"/>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2133600" y="8059159"/>
            <a:ext cx="3132666" cy="1236133"/>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p:nvSpPr>
        <p:spPr>
          <a:xfrm>
            <a:off x="6829919" y="6553200"/>
            <a:ext cx="2246348" cy="372533"/>
          </a:xfrm>
          <a:prstGeom prst="rect">
            <a:avLst/>
          </a:prstGeom>
          <a:pattFill prst="wd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242835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94"/>
          <p:cNvSpPr>
            <a:spLocks noChangeArrowheads="1"/>
          </p:cNvSpPr>
          <p:nvPr/>
        </p:nvSpPr>
        <p:spPr bwMode="auto">
          <a:xfrm>
            <a:off x="4796471" y="3261255"/>
            <a:ext cx="9181497" cy="9213896"/>
          </a:xfrm>
          <a:prstGeom prst="ellipse">
            <a:avLst/>
          </a:prstGeom>
          <a:solidFill>
            <a:schemeClr val="accent1">
              <a:alpha val="80000"/>
            </a:schemeClr>
          </a:solidFill>
          <a:ln>
            <a:noFill/>
          </a:ln>
          <a:effectLst/>
        </p:spPr>
        <p:txBody>
          <a:bodyPr wrap="none" anchor="ctr"/>
          <a:lstStyle/>
          <a:p>
            <a:endParaRPr lang="en-US" sz="19900" dirty="0">
              <a:latin typeface="Source Sans Pro Regular" charset="0"/>
            </a:endParaRPr>
          </a:p>
        </p:txBody>
      </p:sp>
      <p:sp>
        <p:nvSpPr>
          <p:cNvPr id="4" name="Rectangle 3"/>
          <p:cNvSpPr>
            <a:spLocks/>
          </p:cNvSpPr>
          <p:nvPr/>
        </p:nvSpPr>
        <p:spPr bwMode="auto">
          <a:xfrm>
            <a:off x="5048954" y="905426"/>
            <a:ext cx="14119250"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mtClean="0">
                <a:solidFill>
                  <a:schemeClr val="tx2"/>
                </a:solidFill>
                <a:latin typeface="Lato" charset="0"/>
                <a:ea typeface="Lato" charset="0"/>
                <a:cs typeface="Lato" charset="0"/>
                <a:sym typeface="Bebas Neue" charset="0"/>
              </a:rPr>
              <a:t>Warning: Impending Existential Dread!</a:t>
            </a:r>
            <a:endParaRPr lang="en-US" sz="6400" b="1" dirty="0">
              <a:solidFill>
                <a:schemeClr val="tx2"/>
              </a:solidFill>
              <a:latin typeface="Lato" charset="0"/>
              <a:ea typeface="Lato" charset="0"/>
              <a:cs typeface="Lato" charset="0"/>
              <a:sym typeface="Bebas Neue" charset="0"/>
            </a:endParaRPr>
          </a:p>
        </p:txBody>
      </p:sp>
      <p:sp>
        <p:nvSpPr>
          <p:cNvPr id="11" name="Shape 2528"/>
          <p:cNvSpPr/>
          <p:nvPr/>
        </p:nvSpPr>
        <p:spPr>
          <a:xfrm>
            <a:off x="8935832" y="5642738"/>
            <a:ext cx="902773" cy="1190954"/>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3" name="TextBox 2"/>
          <p:cNvSpPr txBox="1"/>
          <p:nvPr/>
        </p:nvSpPr>
        <p:spPr>
          <a:xfrm>
            <a:off x="5986793" y="7315753"/>
            <a:ext cx="6800850" cy="3046988"/>
          </a:xfrm>
          <a:prstGeom prst="rect">
            <a:avLst/>
          </a:prstGeom>
          <a:noFill/>
        </p:spPr>
        <p:txBody>
          <a:bodyPr wrap="square" rtlCol="0">
            <a:spAutoFit/>
          </a:bodyPr>
          <a:lstStyle/>
          <a:p>
            <a:pPr algn="ctr"/>
            <a:r>
              <a:rPr lang="en-US" sz="4800" b="1" dirty="0">
                <a:solidFill>
                  <a:schemeClr val="bg1"/>
                </a:solidFill>
                <a:latin typeface="Lato" charset="0"/>
                <a:ea typeface="Lato" charset="0"/>
                <a:cs typeface="Lato" charset="0"/>
              </a:rPr>
              <a:t>People who regularly use disk encryption day to day</a:t>
            </a:r>
            <a:endParaRPr lang="en-US" sz="4800" dirty="0">
              <a:solidFill>
                <a:schemeClr val="bg1"/>
              </a:solidFill>
              <a:latin typeface="Lato" charset="0"/>
              <a:ea typeface="Lato" charset="0"/>
              <a:cs typeface="Lato" charset="0"/>
            </a:endParaRPr>
          </a:p>
          <a:p>
            <a:pPr algn="ctr"/>
            <a:endParaRPr lang="en-AU" sz="4800" dirty="0"/>
          </a:p>
        </p:txBody>
      </p:sp>
    </p:spTree>
    <p:extLst>
      <p:ext uri="{BB962C8B-B14F-4D97-AF65-F5344CB8AC3E}">
        <p14:creationId xmlns:p14="http://schemas.microsoft.com/office/powerpoint/2010/main" val="423594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pic>
        <p:nvPicPr>
          <p:cNvPr id="13" name="Picture 12"/>
          <p:cNvPicPr>
            <a:picLocks noChangeAspect="1"/>
          </p:cNvPicPr>
          <p:nvPr/>
        </p:nvPicPr>
        <p:blipFill>
          <a:blip r:embed="rId3"/>
          <a:stretch>
            <a:fillRect/>
          </a:stretch>
        </p:blipFill>
        <p:spPr>
          <a:xfrm>
            <a:off x="200727" y="4491583"/>
            <a:ext cx="13600333" cy="5841199"/>
          </a:xfrm>
          <a:prstGeom prst="rect">
            <a:avLst/>
          </a:prstGeom>
        </p:spPr>
      </p:pic>
      <p:sp>
        <p:nvSpPr>
          <p:cNvPr id="39" name="Rectangle 38"/>
          <p:cNvSpPr>
            <a:spLocks/>
          </p:cNvSpPr>
          <p:nvPr/>
        </p:nvSpPr>
        <p:spPr bwMode="auto">
          <a:xfrm>
            <a:off x="1802060" y="1983826"/>
            <a:ext cx="1057340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CBC </a:t>
            </a:r>
            <a:r>
              <a:rPr lang="mr-IN" sz="6400" b="1" dirty="0">
                <a:solidFill>
                  <a:schemeClr val="tx2"/>
                </a:solidFill>
                <a:latin typeface="Lato" charset="0"/>
                <a:ea typeface="Lato" charset="0"/>
                <a:cs typeface="Lato" charset="0"/>
                <a:sym typeface="Bebas Neue" charset="0"/>
              </a:rPr>
              <a:t>–</a:t>
            </a:r>
            <a:r>
              <a:rPr lang="en-US" sz="6400" b="1" dirty="0">
                <a:solidFill>
                  <a:schemeClr val="tx2"/>
                </a:solidFill>
                <a:latin typeface="Lato" charset="0"/>
                <a:ea typeface="Lato" charset="0"/>
                <a:cs typeface="Lato" charset="0"/>
                <a:sym typeface="Bebas Neue" charset="0"/>
              </a:rPr>
              <a:t> </a:t>
            </a:r>
            <a:r>
              <a:rPr lang="en-US" sz="6400" b="1" dirty="0" smtClean="0">
                <a:solidFill>
                  <a:schemeClr val="tx2"/>
                </a:solidFill>
                <a:latin typeface="Lato" charset="0"/>
                <a:ea typeface="Lato" charset="0"/>
                <a:cs typeface="Lato" charset="0"/>
                <a:sym typeface="Bebas Neue" charset="0"/>
              </a:rPr>
              <a:t>Cipher Block Chaining</a:t>
            </a:r>
            <a:endParaRPr lang="en-US" sz="6400" b="1" dirty="0">
              <a:solidFill>
                <a:schemeClr val="tx2"/>
              </a:solidFill>
              <a:latin typeface="Lato" charset="0"/>
              <a:ea typeface="Lato" charset="0"/>
              <a:cs typeface="Lato" charset="0"/>
              <a:sym typeface="Bebas Neue" charset="0"/>
            </a:endParaRPr>
          </a:p>
        </p:txBody>
      </p:sp>
      <p:sp>
        <p:nvSpPr>
          <p:cNvPr id="40" name="Rectangle 1"/>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42" name="Group 41"/>
          <p:cNvGrpSpPr/>
          <p:nvPr/>
        </p:nvGrpSpPr>
        <p:grpSpPr>
          <a:xfrm>
            <a:off x="6552807" y="887174"/>
            <a:ext cx="1071899" cy="277112"/>
            <a:chOff x="6485856" y="907624"/>
            <a:chExt cx="1071899" cy="277112"/>
          </a:xfrm>
        </p:grpSpPr>
        <p:sp>
          <p:nvSpPr>
            <p:cNvPr id="43"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17" name="TextBox 16"/>
              <p:cNvSpPr txBox="1"/>
              <p:nvPr/>
            </p:nvSpPr>
            <p:spPr>
              <a:xfrm>
                <a:off x="14581509" y="1983826"/>
                <a:ext cx="9277949" cy="52732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now know: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What blocks dash is written to</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XOR used on the plaintext (previous block) </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a:spcAft>
                    <a:spcPts val="400"/>
                  </a:spcAft>
                </a:pPr>
                <a:r>
                  <a:rPr lang="en-AU" sz="4000" i="1" dirty="0">
                    <a:solidFill>
                      <a:schemeClr val="bg1"/>
                    </a:solidFill>
                    <a:latin typeface="Lato" charset="0"/>
                    <a:ea typeface="Lato" charset="0"/>
                    <a:cs typeface="Lato" charset="0"/>
                  </a:rPr>
                  <a:t>Plaintext </a:t>
                </a:r>
                <a14:m>
                  <m:oMath xmlns:m="http://schemas.openxmlformats.org/officeDocument/2006/math">
                    <m:r>
                      <a:rPr lang="en-AU" sz="4000" i="1" smtClean="0">
                        <a:solidFill>
                          <a:schemeClr val="bg1"/>
                        </a:solidFill>
                        <a:latin typeface="Cambria Math" charset="0"/>
                        <a:ea typeface="Cambria Math" charset="0"/>
                        <a:cs typeface="Cambria Math" charset="0"/>
                      </a:rPr>
                      <m:t>⊕</m:t>
                    </m:r>
                  </m:oMath>
                </a14:m>
                <a:r>
                  <a:rPr lang="en-AU" sz="4000" i="1" dirty="0" smtClean="0">
                    <a:solidFill>
                      <a:schemeClr val="bg1"/>
                    </a:solidFill>
                    <a:latin typeface="Lato" charset="0"/>
                    <a:ea typeface="Lato" charset="0"/>
                    <a:cs typeface="Lato" charset="0"/>
                  </a:rPr>
                  <a:t>Tweak </a:t>
                </a:r>
                <a:r>
                  <a:rPr lang="en-AU" sz="4000" i="1" dirty="0">
                    <a:solidFill>
                      <a:schemeClr val="bg1"/>
                    </a:solidFill>
                    <a:latin typeface="Lato" charset="0"/>
                    <a:ea typeface="Lato" charset="0"/>
                    <a:cs typeface="Lato" charset="0"/>
                  </a:rPr>
                  <a:t>(previous block) = pre encrypted block</a:t>
                </a:r>
              </a:p>
            </p:txBody>
          </p:sp>
        </mc:Choice>
        <mc:Fallback xmlns="">
          <p:sp>
            <p:nvSpPr>
              <p:cNvPr id="17" name="TextBox 16"/>
              <p:cNvSpPr txBox="1">
                <a:spLocks noRot="1" noChangeAspect="1" noMove="1" noResize="1" noEditPoints="1" noAdjustHandles="1" noChangeArrowheads="1" noChangeShapeType="1" noTextEdit="1"/>
              </p:cNvSpPr>
              <p:nvPr/>
            </p:nvSpPr>
            <p:spPr>
              <a:xfrm>
                <a:off x="14581509" y="1983826"/>
                <a:ext cx="9277949" cy="5273238"/>
              </a:xfrm>
              <a:prstGeom prst="rect">
                <a:avLst/>
              </a:prstGeom>
              <a:blipFill rotWithShape="0">
                <a:blip r:embed="rId4"/>
                <a:stretch>
                  <a:fillRect l="-2365" t="-2081" b="-4046"/>
                </a:stretch>
              </a:blipFill>
            </p:spPr>
            <p:txBody>
              <a:bodyPr/>
              <a:lstStyle/>
              <a:p>
                <a:r>
                  <a:rPr lang="en-AU">
                    <a:noFill/>
                  </a:rPr>
                  <a:t> </a:t>
                </a:r>
              </a:p>
            </p:txBody>
          </p:sp>
        </mc:Fallback>
      </mc:AlternateContent>
      <p:grpSp>
        <p:nvGrpSpPr>
          <p:cNvPr id="22" name="Group 21"/>
          <p:cNvGrpSpPr/>
          <p:nvPr/>
        </p:nvGrpSpPr>
        <p:grpSpPr>
          <a:xfrm>
            <a:off x="18333027" y="7674439"/>
            <a:ext cx="387396" cy="769441"/>
            <a:chOff x="18063164" y="7681337"/>
            <a:chExt cx="387396" cy="769441"/>
          </a:xfrm>
        </p:grpSpPr>
        <p:sp>
          <p:nvSpPr>
            <p:cNvPr id="23" name="Rectangle 22"/>
            <p:cNvSpPr/>
            <p:nvPr/>
          </p:nvSpPr>
          <p:spPr>
            <a:xfrm>
              <a:off x="18063164"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18338091"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5" name="Group 24"/>
          <p:cNvGrpSpPr/>
          <p:nvPr/>
        </p:nvGrpSpPr>
        <p:grpSpPr>
          <a:xfrm>
            <a:off x="18553404" y="907624"/>
            <a:ext cx="1071899" cy="277112"/>
            <a:chOff x="11326306" y="907624"/>
            <a:chExt cx="1071899" cy="277112"/>
          </a:xfrm>
        </p:grpSpPr>
        <p:sp>
          <p:nvSpPr>
            <p:cNvPr id="26"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Oval 1"/>
          <p:cNvSpPr/>
          <p:nvPr/>
        </p:nvSpPr>
        <p:spPr>
          <a:xfrm>
            <a:off x="6333067" y="4673600"/>
            <a:ext cx="3132666" cy="1236133"/>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2133600" y="8059159"/>
            <a:ext cx="3132666" cy="1236133"/>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p:cNvSpPr/>
          <p:nvPr/>
        </p:nvSpPr>
        <p:spPr>
          <a:xfrm>
            <a:off x="6829919" y="6553200"/>
            <a:ext cx="2246348" cy="372533"/>
          </a:xfrm>
          <a:prstGeom prst="rect">
            <a:avLst/>
          </a:prstGeom>
          <a:pattFill prst="wd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5">
            <a:alphaModFix/>
          </a:blip>
          <a:stretch>
            <a:fillRect/>
          </a:stretch>
        </p:blipFill>
        <p:spPr>
          <a:xfrm>
            <a:off x="15937344" y="8719641"/>
            <a:ext cx="5732985" cy="4292859"/>
          </a:xfrm>
          <a:prstGeom prst="rect">
            <a:avLst/>
          </a:prstGeom>
          <a:effectLst>
            <a:softEdge rad="88900"/>
          </a:effectLst>
        </p:spPr>
      </p:pic>
    </p:spTree>
    <p:extLst>
      <p:ext uri="{BB962C8B-B14F-4D97-AF65-F5344CB8AC3E}">
        <p14:creationId xmlns:p14="http://schemas.microsoft.com/office/powerpoint/2010/main" val="12634891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pic>
        <p:nvPicPr>
          <p:cNvPr id="13" name="Picture 12"/>
          <p:cNvPicPr>
            <a:picLocks noChangeAspect="1"/>
          </p:cNvPicPr>
          <p:nvPr/>
        </p:nvPicPr>
        <p:blipFill>
          <a:blip r:embed="rId3"/>
          <a:stretch>
            <a:fillRect/>
          </a:stretch>
        </p:blipFill>
        <p:spPr>
          <a:xfrm>
            <a:off x="200727" y="4491583"/>
            <a:ext cx="13600333" cy="5841199"/>
          </a:xfrm>
          <a:prstGeom prst="rect">
            <a:avLst/>
          </a:prstGeom>
        </p:spPr>
      </p:pic>
      <p:sp>
        <p:nvSpPr>
          <p:cNvPr id="39" name="Rectangle 38"/>
          <p:cNvSpPr>
            <a:spLocks/>
          </p:cNvSpPr>
          <p:nvPr/>
        </p:nvSpPr>
        <p:spPr bwMode="auto">
          <a:xfrm>
            <a:off x="1802060" y="1983826"/>
            <a:ext cx="1057340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CBC </a:t>
            </a:r>
            <a:r>
              <a:rPr lang="mr-IN" sz="6400" b="1" dirty="0">
                <a:solidFill>
                  <a:schemeClr val="tx2"/>
                </a:solidFill>
                <a:latin typeface="Lato" charset="0"/>
                <a:ea typeface="Lato" charset="0"/>
                <a:cs typeface="Lato" charset="0"/>
                <a:sym typeface="Bebas Neue" charset="0"/>
              </a:rPr>
              <a:t>–</a:t>
            </a:r>
            <a:r>
              <a:rPr lang="en-US" sz="6400" b="1" dirty="0">
                <a:solidFill>
                  <a:schemeClr val="tx2"/>
                </a:solidFill>
                <a:latin typeface="Lato" charset="0"/>
                <a:ea typeface="Lato" charset="0"/>
                <a:cs typeface="Lato" charset="0"/>
                <a:sym typeface="Bebas Neue" charset="0"/>
              </a:rPr>
              <a:t> </a:t>
            </a:r>
            <a:r>
              <a:rPr lang="en-US" sz="6400" b="1" dirty="0" smtClean="0">
                <a:solidFill>
                  <a:schemeClr val="tx2"/>
                </a:solidFill>
                <a:latin typeface="Lato" charset="0"/>
                <a:ea typeface="Lato" charset="0"/>
                <a:cs typeface="Lato" charset="0"/>
                <a:sym typeface="Bebas Neue" charset="0"/>
              </a:rPr>
              <a:t>Cipher Block Chaining</a:t>
            </a:r>
            <a:endParaRPr lang="en-US" sz="6400" b="1" dirty="0">
              <a:solidFill>
                <a:schemeClr val="tx2"/>
              </a:solidFill>
              <a:latin typeface="Lato" charset="0"/>
              <a:ea typeface="Lato" charset="0"/>
              <a:cs typeface="Lato" charset="0"/>
              <a:sym typeface="Bebas Neue" charset="0"/>
            </a:endParaRPr>
          </a:p>
        </p:txBody>
      </p:sp>
      <p:sp>
        <p:nvSpPr>
          <p:cNvPr id="40" name="Rectangle 1"/>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42" name="Group 41"/>
          <p:cNvGrpSpPr/>
          <p:nvPr/>
        </p:nvGrpSpPr>
        <p:grpSpPr>
          <a:xfrm>
            <a:off x="6552807" y="887174"/>
            <a:ext cx="1071899" cy="277112"/>
            <a:chOff x="6485856" y="907624"/>
            <a:chExt cx="1071899" cy="277112"/>
          </a:xfrm>
        </p:grpSpPr>
        <p:sp>
          <p:nvSpPr>
            <p:cNvPr id="43"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17" name="TextBox 16"/>
              <p:cNvSpPr txBox="1"/>
              <p:nvPr/>
            </p:nvSpPr>
            <p:spPr>
              <a:xfrm>
                <a:off x="14581509" y="1983826"/>
                <a:ext cx="9277949" cy="52732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now know: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What blocks dash is written to</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XOR used on the plaintext (previous block) </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a:spcAft>
                    <a:spcPts val="400"/>
                  </a:spcAft>
                </a:pPr>
                <a:r>
                  <a:rPr lang="en-AU" sz="4000" i="1" dirty="0">
                    <a:solidFill>
                      <a:schemeClr val="bg1"/>
                    </a:solidFill>
                    <a:latin typeface="Lato" charset="0"/>
                    <a:ea typeface="Lato" charset="0"/>
                    <a:cs typeface="Lato" charset="0"/>
                  </a:rPr>
                  <a:t>Plaintext </a:t>
                </a:r>
                <a14:m>
                  <m:oMath xmlns:m="http://schemas.openxmlformats.org/officeDocument/2006/math">
                    <m:r>
                      <a:rPr lang="en-AU" sz="4000" i="1" smtClean="0">
                        <a:solidFill>
                          <a:schemeClr val="bg1"/>
                        </a:solidFill>
                        <a:latin typeface="Cambria Math" charset="0"/>
                        <a:ea typeface="Cambria Math" charset="0"/>
                        <a:cs typeface="Cambria Math" charset="0"/>
                      </a:rPr>
                      <m:t>⊕</m:t>
                    </m:r>
                  </m:oMath>
                </a14:m>
                <a:r>
                  <a:rPr lang="en-AU" sz="4000" i="1" dirty="0" smtClean="0">
                    <a:solidFill>
                      <a:schemeClr val="bg1"/>
                    </a:solidFill>
                    <a:latin typeface="Lato" charset="0"/>
                    <a:ea typeface="Lato" charset="0"/>
                    <a:cs typeface="Lato" charset="0"/>
                  </a:rPr>
                  <a:t>Tweak </a:t>
                </a:r>
                <a:r>
                  <a:rPr lang="en-AU" sz="4000" i="1" dirty="0">
                    <a:solidFill>
                      <a:schemeClr val="bg1"/>
                    </a:solidFill>
                    <a:latin typeface="Lato" charset="0"/>
                    <a:ea typeface="Lato" charset="0"/>
                    <a:cs typeface="Lato" charset="0"/>
                  </a:rPr>
                  <a:t>(previous block) = pre encrypted block</a:t>
                </a:r>
              </a:p>
            </p:txBody>
          </p:sp>
        </mc:Choice>
        <mc:Fallback xmlns="">
          <p:sp>
            <p:nvSpPr>
              <p:cNvPr id="17" name="TextBox 16"/>
              <p:cNvSpPr txBox="1">
                <a:spLocks noRot="1" noChangeAspect="1" noMove="1" noResize="1" noEditPoints="1" noAdjustHandles="1" noChangeArrowheads="1" noChangeShapeType="1" noTextEdit="1"/>
              </p:cNvSpPr>
              <p:nvPr/>
            </p:nvSpPr>
            <p:spPr>
              <a:xfrm>
                <a:off x="14581509" y="1983826"/>
                <a:ext cx="9277949" cy="5273238"/>
              </a:xfrm>
              <a:prstGeom prst="rect">
                <a:avLst/>
              </a:prstGeom>
              <a:blipFill rotWithShape="0">
                <a:blip r:embed="rId4"/>
                <a:stretch>
                  <a:fillRect l="-2365" t="-2081" b="-4046"/>
                </a:stretch>
              </a:blipFill>
            </p:spPr>
            <p:txBody>
              <a:bodyPr/>
              <a:lstStyle/>
              <a:p>
                <a:r>
                  <a:rPr lang="en-AU">
                    <a:noFill/>
                  </a:rPr>
                  <a:t> </a:t>
                </a:r>
              </a:p>
            </p:txBody>
          </p:sp>
        </mc:Fallback>
      </mc:AlternateContent>
      <p:grpSp>
        <p:nvGrpSpPr>
          <p:cNvPr id="22" name="Group 21"/>
          <p:cNvGrpSpPr/>
          <p:nvPr/>
        </p:nvGrpSpPr>
        <p:grpSpPr>
          <a:xfrm>
            <a:off x="18333027" y="7674439"/>
            <a:ext cx="387396" cy="769441"/>
            <a:chOff x="18063164" y="7681337"/>
            <a:chExt cx="387396" cy="769441"/>
          </a:xfrm>
        </p:grpSpPr>
        <p:sp>
          <p:nvSpPr>
            <p:cNvPr id="23" name="Rectangle 22"/>
            <p:cNvSpPr/>
            <p:nvPr/>
          </p:nvSpPr>
          <p:spPr>
            <a:xfrm>
              <a:off x="18063164"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18338091"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5" name="Group 24"/>
          <p:cNvGrpSpPr/>
          <p:nvPr/>
        </p:nvGrpSpPr>
        <p:grpSpPr>
          <a:xfrm>
            <a:off x="18553404" y="907624"/>
            <a:ext cx="1071899" cy="277112"/>
            <a:chOff x="11326306" y="907624"/>
            <a:chExt cx="1071899" cy="277112"/>
          </a:xfrm>
        </p:grpSpPr>
        <p:sp>
          <p:nvSpPr>
            <p:cNvPr id="26"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Oval 1"/>
          <p:cNvSpPr/>
          <p:nvPr/>
        </p:nvSpPr>
        <p:spPr>
          <a:xfrm>
            <a:off x="6333067" y="4673600"/>
            <a:ext cx="3132666" cy="1236133"/>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2133600" y="8059159"/>
            <a:ext cx="3132666" cy="1236133"/>
          </a:xfrm>
          <a:prstGeom prst="ellipse">
            <a:avLst/>
          </a:prstGeom>
          <a:solidFill>
            <a:srgbClr val="7030A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p:cNvSpPr/>
          <p:nvPr/>
        </p:nvSpPr>
        <p:spPr>
          <a:xfrm>
            <a:off x="6829919" y="6553200"/>
            <a:ext cx="2246348" cy="372533"/>
          </a:xfrm>
          <a:prstGeom prst="rect">
            <a:avLst/>
          </a:prstGeom>
          <a:pattFill prst="wd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5">
            <a:alphaModFix/>
          </a:blip>
          <a:stretch>
            <a:fillRect/>
          </a:stretch>
        </p:blipFill>
        <p:spPr>
          <a:xfrm>
            <a:off x="15937344" y="8719641"/>
            <a:ext cx="5732985" cy="4292859"/>
          </a:xfrm>
          <a:prstGeom prst="rect">
            <a:avLst/>
          </a:prstGeom>
          <a:effectLst>
            <a:softEdge rad="88900"/>
          </a:effectLst>
        </p:spPr>
      </p:pic>
    </p:spTree>
    <p:extLst>
      <p:ext uri="{BB962C8B-B14F-4D97-AF65-F5344CB8AC3E}">
        <p14:creationId xmlns:p14="http://schemas.microsoft.com/office/powerpoint/2010/main" val="1628047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pic>
        <p:nvPicPr>
          <p:cNvPr id="13" name="Picture 12"/>
          <p:cNvPicPr>
            <a:picLocks noChangeAspect="1"/>
          </p:cNvPicPr>
          <p:nvPr/>
        </p:nvPicPr>
        <p:blipFill>
          <a:blip r:embed="rId3"/>
          <a:stretch>
            <a:fillRect/>
          </a:stretch>
        </p:blipFill>
        <p:spPr>
          <a:xfrm>
            <a:off x="200727" y="4491583"/>
            <a:ext cx="13600333" cy="5841199"/>
          </a:xfrm>
          <a:prstGeom prst="rect">
            <a:avLst/>
          </a:prstGeom>
        </p:spPr>
      </p:pic>
      <p:sp>
        <p:nvSpPr>
          <p:cNvPr id="39" name="Rectangle 38"/>
          <p:cNvSpPr>
            <a:spLocks/>
          </p:cNvSpPr>
          <p:nvPr/>
        </p:nvSpPr>
        <p:spPr bwMode="auto">
          <a:xfrm>
            <a:off x="1802060" y="1983826"/>
            <a:ext cx="1057340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CBC </a:t>
            </a:r>
            <a:r>
              <a:rPr lang="mr-IN" sz="6400" b="1" dirty="0">
                <a:solidFill>
                  <a:schemeClr val="tx2"/>
                </a:solidFill>
                <a:latin typeface="Lato" charset="0"/>
                <a:ea typeface="Lato" charset="0"/>
                <a:cs typeface="Lato" charset="0"/>
                <a:sym typeface="Bebas Neue" charset="0"/>
              </a:rPr>
              <a:t>–</a:t>
            </a:r>
            <a:r>
              <a:rPr lang="en-US" sz="6400" b="1" dirty="0">
                <a:solidFill>
                  <a:schemeClr val="tx2"/>
                </a:solidFill>
                <a:latin typeface="Lato" charset="0"/>
                <a:ea typeface="Lato" charset="0"/>
                <a:cs typeface="Lato" charset="0"/>
                <a:sym typeface="Bebas Neue" charset="0"/>
              </a:rPr>
              <a:t> </a:t>
            </a:r>
            <a:r>
              <a:rPr lang="en-US" sz="6400" b="1" dirty="0" smtClean="0">
                <a:solidFill>
                  <a:schemeClr val="tx2"/>
                </a:solidFill>
                <a:latin typeface="Lato" charset="0"/>
                <a:ea typeface="Lato" charset="0"/>
                <a:cs typeface="Lato" charset="0"/>
                <a:sym typeface="Bebas Neue" charset="0"/>
              </a:rPr>
              <a:t>Cipher Block Chaining</a:t>
            </a:r>
            <a:endParaRPr lang="en-US" sz="6400" b="1" dirty="0">
              <a:solidFill>
                <a:schemeClr val="tx2"/>
              </a:solidFill>
              <a:latin typeface="Lato" charset="0"/>
              <a:ea typeface="Lato" charset="0"/>
              <a:cs typeface="Lato" charset="0"/>
              <a:sym typeface="Bebas Neue" charset="0"/>
            </a:endParaRPr>
          </a:p>
        </p:txBody>
      </p:sp>
      <p:sp>
        <p:nvSpPr>
          <p:cNvPr id="40" name="Rectangle 1"/>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42" name="Group 41"/>
          <p:cNvGrpSpPr/>
          <p:nvPr/>
        </p:nvGrpSpPr>
        <p:grpSpPr>
          <a:xfrm>
            <a:off x="6552807" y="887174"/>
            <a:ext cx="1071899" cy="277112"/>
            <a:chOff x="6485856" y="907624"/>
            <a:chExt cx="1071899" cy="277112"/>
          </a:xfrm>
        </p:grpSpPr>
        <p:sp>
          <p:nvSpPr>
            <p:cNvPr id="43"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17" name="TextBox 16"/>
              <p:cNvSpPr txBox="1"/>
              <p:nvPr/>
            </p:nvSpPr>
            <p:spPr>
              <a:xfrm>
                <a:off x="14581509" y="1983826"/>
                <a:ext cx="9277949" cy="52732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now know: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What blocks dash is written to</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XOR used on the plaintext (previous block) </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a:spcAft>
                    <a:spcPts val="400"/>
                  </a:spcAft>
                </a:pPr>
                <a:r>
                  <a:rPr lang="en-AU" sz="4000" i="1" dirty="0">
                    <a:solidFill>
                      <a:schemeClr val="bg1"/>
                    </a:solidFill>
                    <a:latin typeface="Lato" charset="0"/>
                    <a:ea typeface="Lato" charset="0"/>
                    <a:cs typeface="Lato" charset="0"/>
                  </a:rPr>
                  <a:t>Plaintext </a:t>
                </a:r>
                <a14:m>
                  <m:oMath xmlns:m="http://schemas.openxmlformats.org/officeDocument/2006/math">
                    <m:r>
                      <a:rPr lang="en-AU" sz="4000" i="1" smtClean="0">
                        <a:solidFill>
                          <a:schemeClr val="bg1"/>
                        </a:solidFill>
                        <a:latin typeface="Cambria Math" charset="0"/>
                        <a:ea typeface="Cambria Math" charset="0"/>
                        <a:cs typeface="Cambria Math" charset="0"/>
                      </a:rPr>
                      <m:t>⊕</m:t>
                    </m:r>
                  </m:oMath>
                </a14:m>
                <a:r>
                  <a:rPr lang="en-AU" sz="4000" i="1" dirty="0" smtClean="0">
                    <a:solidFill>
                      <a:schemeClr val="bg1"/>
                    </a:solidFill>
                    <a:latin typeface="Lato" charset="0"/>
                    <a:ea typeface="Lato" charset="0"/>
                    <a:cs typeface="Lato" charset="0"/>
                  </a:rPr>
                  <a:t>Tweak </a:t>
                </a:r>
                <a:r>
                  <a:rPr lang="en-AU" sz="4000" i="1" dirty="0">
                    <a:solidFill>
                      <a:schemeClr val="bg1"/>
                    </a:solidFill>
                    <a:latin typeface="Lato" charset="0"/>
                    <a:ea typeface="Lato" charset="0"/>
                    <a:cs typeface="Lato" charset="0"/>
                  </a:rPr>
                  <a:t>(previous block) = pre encrypted block</a:t>
                </a:r>
              </a:p>
            </p:txBody>
          </p:sp>
        </mc:Choice>
        <mc:Fallback xmlns="">
          <p:sp>
            <p:nvSpPr>
              <p:cNvPr id="17" name="TextBox 16"/>
              <p:cNvSpPr txBox="1">
                <a:spLocks noRot="1" noChangeAspect="1" noMove="1" noResize="1" noEditPoints="1" noAdjustHandles="1" noChangeArrowheads="1" noChangeShapeType="1" noTextEdit="1"/>
              </p:cNvSpPr>
              <p:nvPr/>
            </p:nvSpPr>
            <p:spPr>
              <a:xfrm>
                <a:off x="14581509" y="1983826"/>
                <a:ext cx="9277949" cy="5273238"/>
              </a:xfrm>
              <a:prstGeom prst="rect">
                <a:avLst/>
              </a:prstGeom>
              <a:blipFill rotWithShape="0">
                <a:blip r:embed="rId4"/>
                <a:stretch>
                  <a:fillRect l="-2365" t="-2081" b="-4046"/>
                </a:stretch>
              </a:blipFill>
            </p:spPr>
            <p:txBody>
              <a:bodyPr/>
              <a:lstStyle/>
              <a:p>
                <a:r>
                  <a:rPr lang="en-AU">
                    <a:noFill/>
                  </a:rPr>
                  <a:t> </a:t>
                </a:r>
              </a:p>
            </p:txBody>
          </p:sp>
        </mc:Fallback>
      </mc:AlternateContent>
      <p:grpSp>
        <p:nvGrpSpPr>
          <p:cNvPr id="22" name="Group 21"/>
          <p:cNvGrpSpPr/>
          <p:nvPr/>
        </p:nvGrpSpPr>
        <p:grpSpPr>
          <a:xfrm>
            <a:off x="18333027" y="7674439"/>
            <a:ext cx="387396" cy="769441"/>
            <a:chOff x="18063164" y="7681337"/>
            <a:chExt cx="387396" cy="769441"/>
          </a:xfrm>
        </p:grpSpPr>
        <p:sp>
          <p:nvSpPr>
            <p:cNvPr id="23" name="Rectangle 22"/>
            <p:cNvSpPr/>
            <p:nvPr/>
          </p:nvSpPr>
          <p:spPr>
            <a:xfrm>
              <a:off x="18063164"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18338091"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5" name="Group 24"/>
          <p:cNvGrpSpPr/>
          <p:nvPr/>
        </p:nvGrpSpPr>
        <p:grpSpPr>
          <a:xfrm>
            <a:off x="18553404" y="907624"/>
            <a:ext cx="1071899" cy="277112"/>
            <a:chOff x="11326306" y="907624"/>
            <a:chExt cx="1071899" cy="277112"/>
          </a:xfrm>
        </p:grpSpPr>
        <p:sp>
          <p:nvSpPr>
            <p:cNvPr id="26"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Oval 1"/>
          <p:cNvSpPr/>
          <p:nvPr/>
        </p:nvSpPr>
        <p:spPr>
          <a:xfrm>
            <a:off x="6333067" y="4673600"/>
            <a:ext cx="3132666" cy="1236133"/>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p:cNvSpPr/>
          <p:nvPr/>
        </p:nvSpPr>
        <p:spPr>
          <a:xfrm>
            <a:off x="6829919" y="6553200"/>
            <a:ext cx="2246348" cy="372533"/>
          </a:xfrm>
          <a:prstGeom prst="rect">
            <a:avLst/>
          </a:prstGeom>
          <a:pattFill prst="wd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5">
            <a:alphaModFix/>
          </a:blip>
          <a:stretch>
            <a:fillRect/>
          </a:stretch>
        </p:blipFill>
        <p:spPr>
          <a:xfrm>
            <a:off x="15937344" y="8719641"/>
            <a:ext cx="5732985" cy="4292859"/>
          </a:xfrm>
          <a:prstGeom prst="rect">
            <a:avLst/>
          </a:prstGeom>
          <a:effectLst>
            <a:softEdge rad="88900"/>
          </a:effectLst>
        </p:spPr>
      </p:pic>
      <p:sp>
        <p:nvSpPr>
          <p:cNvPr id="4" name="Up Arrow 3"/>
          <p:cNvSpPr/>
          <p:nvPr/>
        </p:nvSpPr>
        <p:spPr>
          <a:xfrm>
            <a:off x="8741452" y="5852765"/>
            <a:ext cx="300948" cy="6096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2133600" y="8059159"/>
            <a:ext cx="3132666" cy="1236133"/>
          </a:xfrm>
          <a:prstGeom prst="ellipse">
            <a:avLst/>
          </a:prstGeom>
          <a:solidFill>
            <a:srgbClr val="7030A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872815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pic>
        <p:nvPicPr>
          <p:cNvPr id="13" name="Picture 12"/>
          <p:cNvPicPr>
            <a:picLocks noChangeAspect="1"/>
          </p:cNvPicPr>
          <p:nvPr/>
        </p:nvPicPr>
        <p:blipFill>
          <a:blip r:embed="rId3"/>
          <a:stretch>
            <a:fillRect/>
          </a:stretch>
        </p:blipFill>
        <p:spPr>
          <a:xfrm>
            <a:off x="200727" y="4491583"/>
            <a:ext cx="13600333" cy="5841199"/>
          </a:xfrm>
          <a:prstGeom prst="rect">
            <a:avLst/>
          </a:prstGeom>
        </p:spPr>
      </p:pic>
      <p:sp>
        <p:nvSpPr>
          <p:cNvPr id="39" name="Rectangle 38"/>
          <p:cNvSpPr>
            <a:spLocks/>
          </p:cNvSpPr>
          <p:nvPr/>
        </p:nvSpPr>
        <p:spPr bwMode="auto">
          <a:xfrm>
            <a:off x="1802060" y="1983826"/>
            <a:ext cx="1057340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CBC </a:t>
            </a:r>
            <a:r>
              <a:rPr lang="mr-IN" sz="6400" b="1" dirty="0">
                <a:solidFill>
                  <a:schemeClr val="tx2"/>
                </a:solidFill>
                <a:latin typeface="Lato" charset="0"/>
                <a:ea typeface="Lato" charset="0"/>
                <a:cs typeface="Lato" charset="0"/>
                <a:sym typeface="Bebas Neue" charset="0"/>
              </a:rPr>
              <a:t>–</a:t>
            </a:r>
            <a:r>
              <a:rPr lang="en-US" sz="6400" b="1" dirty="0">
                <a:solidFill>
                  <a:schemeClr val="tx2"/>
                </a:solidFill>
                <a:latin typeface="Lato" charset="0"/>
                <a:ea typeface="Lato" charset="0"/>
                <a:cs typeface="Lato" charset="0"/>
                <a:sym typeface="Bebas Neue" charset="0"/>
              </a:rPr>
              <a:t> </a:t>
            </a:r>
            <a:r>
              <a:rPr lang="en-US" sz="6400" b="1" dirty="0" smtClean="0">
                <a:solidFill>
                  <a:schemeClr val="tx2"/>
                </a:solidFill>
                <a:latin typeface="Lato" charset="0"/>
                <a:ea typeface="Lato" charset="0"/>
                <a:cs typeface="Lato" charset="0"/>
                <a:sym typeface="Bebas Neue" charset="0"/>
              </a:rPr>
              <a:t>Cipher Block Chaining</a:t>
            </a:r>
            <a:endParaRPr lang="en-US" sz="6400" b="1" dirty="0">
              <a:solidFill>
                <a:schemeClr val="tx2"/>
              </a:solidFill>
              <a:latin typeface="Lato" charset="0"/>
              <a:ea typeface="Lato" charset="0"/>
              <a:cs typeface="Lato" charset="0"/>
              <a:sym typeface="Bebas Neue" charset="0"/>
            </a:endParaRPr>
          </a:p>
        </p:txBody>
      </p:sp>
      <p:sp>
        <p:nvSpPr>
          <p:cNvPr id="40" name="Rectangle 1"/>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42" name="Group 41"/>
          <p:cNvGrpSpPr/>
          <p:nvPr/>
        </p:nvGrpSpPr>
        <p:grpSpPr>
          <a:xfrm>
            <a:off x="6552807" y="887174"/>
            <a:ext cx="1071899" cy="277112"/>
            <a:chOff x="6485856" y="907624"/>
            <a:chExt cx="1071899" cy="277112"/>
          </a:xfrm>
        </p:grpSpPr>
        <p:sp>
          <p:nvSpPr>
            <p:cNvPr id="43"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5"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17" name="TextBox 16"/>
              <p:cNvSpPr txBox="1"/>
              <p:nvPr/>
            </p:nvSpPr>
            <p:spPr>
              <a:xfrm>
                <a:off x="14581509" y="1983826"/>
                <a:ext cx="9277949" cy="52732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now know: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What blocks dash is written to</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XOR used on the plaintext (previous block) </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a:spcAft>
                    <a:spcPts val="400"/>
                  </a:spcAft>
                </a:pPr>
                <a:r>
                  <a:rPr lang="en-AU" sz="4000" i="1" dirty="0">
                    <a:solidFill>
                      <a:schemeClr val="bg1"/>
                    </a:solidFill>
                    <a:latin typeface="Lato" charset="0"/>
                    <a:ea typeface="Lato" charset="0"/>
                    <a:cs typeface="Lato" charset="0"/>
                  </a:rPr>
                  <a:t>Plaintext </a:t>
                </a:r>
                <a14:m>
                  <m:oMath xmlns:m="http://schemas.openxmlformats.org/officeDocument/2006/math">
                    <m:r>
                      <a:rPr lang="en-AU" sz="4000" i="1" smtClean="0">
                        <a:solidFill>
                          <a:schemeClr val="bg1"/>
                        </a:solidFill>
                        <a:latin typeface="Cambria Math" charset="0"/>
                        <a:ea typeface="Cambria Math" charset="0"/>
                        <a:cs typeface="Cambria Math" charset="0"/>
                      </a:rPr>
                      <m:t>⊕</m:t>
                    </m:r>
                  </m:oMath>
                </a14:m>
                <a:r>
                  <a:rPr lang="en-AU" sz="4000" i="1" dirty="0" smtClean="0">
                    <a:solidFill>
                      <a:schemeClr val="bg1"/>
                    </a:solidFill>
                    <a:latin typeface="Lato" charset="0"/>
                    <a:ea typeface="Lato" charset="0"/>
                    <a:cs typeface="Lato" charset="0"/>
                  </a:rPr>
                  <a:t>Tweak </a:t>
                </a:r>
                <a:r>
                  <a:rPr lang="en-AU" sz="4000" i="1" dirty="0">
                    <a:solidFill>
                      <a:schemeClr val="bg1"/>
                    </a:solidFill>
                    <a:latin typeface="Lato" charset="0"/>
                    <a:ea typeface="Lato" charset="0"/>
                    <a:cs typeface="Lato" charset="0"/>
                  </a:rPr>
                  <a:t>(previous block) = pre encrypted block</a:t>
                </a:r>
              </a:p>
            </p:txBody>
          </p:sp>
        </mc:Choice>
        <mc:Fallback xmlns="">
          <p:sp>
            <p:nvSpPr>
              <p:cNvPr id="17" name="TextBox 16"/>
              <p:cNvSpPr txBox="1">
                <a:spLocks noRot="1" noChangeAspect="1" noMove="1" noResize="1" noEditPoints="1" noAdjustHandles="1" noChangeArrowheads="1" noChangeShapeType="1" noTextEdit="1"/>
              </p:cNvSpPr>
              <p:nvPr/>
            </p:nvSpPr>
            <p:spPr>
              <a:xfrm>
                <a:off x="14581509" y="1983826"/>
                <a:ext cx="9277949" cy="5273238"/>
              </a:xfrm>
              <a:prstGeom prst="rect">
                <a:avLst/>
              </a:prstGeom>
              <a:blipFill rotWithShape="0">
                <a:blip r:embed="rId4"/>
                <a:stretch>
                  <a:fillRect l="-2365" t="-2081" b="-4046"/>
                </a:stretch>
              </a:blipFill>
            </p:spPr>
            <p:txBody>
              <a:bodyPr/>
              <a:lstStyle/>
              <a:p>
                <a:r>
                  <a:rPr lang="en-AU">
                    <a:noFill/>
                  </a:rPr>
                  <a:t> </a:t>
                </a:r>
              </a:p>
            </p:txBody>
          </p:sp>
        </mc:Fallback>
      </mc:AlternateContent>
      <p:grpSp>
        <p:nvGrpSpPr>
          <p:cNvPr id="22" name="Group 21"/>
          <p:cNvGrpSpPr/>
          <p:nvPr/>
        </p:nvGrpSpPr>
        <p:grpSpPr>
          <a:xfrm>
            <a:off x="18333027" y="7674439"/>
            <a:ext cx="387396" cy="769441"/>
            <a:chOff x="18063164" y="7681337"/>
            <a:chExt cx="387396" cy="769441"/>
          </a:xfrm>
        </p:grpSpPr>
        <p:sp>
          <p:nvSpPr>
            <p:cNvPr id="23" name="Rectangle 22"/>
            <p:cNvSpPr/>
            <p:nvPr/>
          </p:nvSpPr>
          <p:spPr>
            <a:xfrm>
              <a:off x="18063164"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p:cNvSpPr/>
            <p:nvPr/>
          </p:nvSpPr>
          <p:spPr>
            <a:xfrm>
              <a:off x="18338091"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5" name="Group 24"/>
          <p:cNvGrpSpPr/>
          <p:nvPr/>
        </p:nvGrpSpPr>
        <p:grpSpPr>
          <a:xfrm>
            <a:off x="18553404" y="907624"/>
            <a:ext cx="1071899" cy="277112"/>
            <a:chOff x="11326306" y="907624"/>
            <a:chExt cx="1071899" cy="277112"/>
          </a:xfrm>
        </p:grpSpPr>
        <p:sp>
          <p:nvSpPr>
            <p:cNvPr id="26"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Oval 1"/>
          <p:cNvSpPr/>
          <p:nvPr/>
        </p:nvSpPr>
        <p:spPr>
          <a:xfrm>
            <a:off x="6333067" y="4673600"/>
            <a:ext cx="3132666" cy="1236133"/>
          </a:xfrm>
          <a:prstGeom prst="ellipse">
            <a:avLst/>
          </a:prstGeom>
          <a:solidFill>
            <a:srgbClr val="00B05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p:cNvSpPr/>
          <p:nvPr/>
        </p:nvSpPr>
        <p:spPr>
          <a:xfrm>
            <a:off x="6829919" y="6553200"/>
            <a:ext cx="2246348" cy="372533"/>
          </a:xfrm>
          <a:prstGeom prst="rect">
            <a:avLst/>
          </a:prstGeom>
          <a:pattFill prst="wd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5">
            <a:alphaModFix/>
          </a:blip>
          <a:stretch>
            <a:fillRect/>
          </a:stretch>
        </p:blipFill>
        <p:spPr>
          <a:xfrm>
            <a:off x="15937344" y="8719641"/>
            <a:ext cx="5732985" cy="4292859"/>
          </a:xfrm>
          <a:prstGeom prst="rect">
            <a:avLst/>
          </a:prstGeom>
          <a:effectLst>
            <a:softEdge rad="88900"/>
          </a:effectLst>
        </p:spPr>
      </p:pic>
      <p:sp>
        <p:nvSpPr>
          <p:cNvPr id="4" name="Up Arrow 3"/>
          <p:cNvSpPr/>
          <p:nvPr/>
        </p:nvSpPr>
        <p:spPr>
          <a:xfrm>
            <a:off x="8741452" y="5852765"/>
            <a:ext cx="300948" cy="6096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2133600" y="8059159"/>
            <a:ext cx="3132666" cy="1236133"/>
          </a:xfrm>
          <a:prstGeom prst="ellipse">
            <a:avLst/>
          </a:prstGeom>
          <a:solidFill>
            <a:srgbClr val="7030A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33137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34" name="Rectangle 33"/>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38" name="Rectangle 37"/>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9" name="TextBox 38"/>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40" name="TextBox 39"/>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41" name="Group 40"/>
          <p:cNvGrpSpPr/>
          <p:nvPr/>
        </p:nvGrpSpPr>
        <p:grpSpPr>
          <a:xfrm>
            <a:off x="6552807" y="887174"/>
            <a:ext cx="1071899" cy="277112"/>
            <a:chOff x="6485856" y="907624"/>
            <a:chExt cx="1071899" cy="277112"/>
          </a:xfrm>
        </p:grpSpPr>
        <p:sp>
          <p:nvSpPr>
            <p:cNvPr id="42"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5" name="Table 44"/>
          <p:cNvGraphicFramePr>
            <a:graphicFrameLocks noGrp="1"/>
          </p:cNvGraphicFramePr>
          <p:nvPr>
            <p:extLst>
              <p:ext uri="{D42A27DB-BD31-4B8C-83A1-F6EECF244321}">
                <p14:modId xmlns:p14="http://schemas.microsoft.com/office/powerpoint/2010/main" val="1248413492"/>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mr-IN" dirty="0" smtClean="0"/>
                        <a:t>…</a:t>
                      </a:r>
                      <a:endParaRPr lang="en-AU" dirty="0"/>
                    </a:p>
                  </a:txBody>
                  <a:tcPr anchor="ctr"/>
                </a:tc>
                <a:tc>
                  <a:txBody>
                    <a:bodyPr/>
                    <a:lstStyle/>
                    <a:p>
                      <a:pPr algn="ctr"/>
                      <a:r>
                        <a:rPr lang="en-AU" dirty="0" smtClean="0"/>
                        <a:t>files</a:t>
                      </a:r>
                      <a:endParaRPr lang="en-AU" dirty="0"/>
                    </a:p>
                  </a:txBody>
                  <a:tcPr anchor="ctr"/>
                </a:tc>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1588306738"/>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t>0.####</a:t>
                      </a:r>
                      <a:endParaRPr lang="en-AU" b="1" dirty="0"/>
                    </a:p>
                  </a:txBody>
                  <a:tcPr anchor="ctr"/>
                </a:tc>
                <a:tc>
                  <a:txBody>
                    <a:bodyPr/>
                    <a:lstStyle/>
                    <a:p>
                      <a:pPr algn="ctr"/>
                      <a:r>
                        <a:rPr lang="en-AU" b="1" dirty="0" smtClean="0"/>
                        <a:t>1.dash</a:t>
                      </a:r>
                      <a:endParaRPr lang="en-AU" b="1" dirty="0"/>
                    </a:p>
                  </a:txBody>
                  <a:tcPr anchor="ctr"/>
                </a:tc>
                <a:tc>
                  <a:txBody>
                    <a:bodyPr/>
                    <a:lstStyle/>
                    <a:p>
                      <a:pPr algn="ctr"/>
                      <a:r>
                        <a:rPr lang="en-AU" b="1" dirty="0" smtClean="0"/>
                        <a:t>2.dash</a:t>
                      </a:r>
                      <a:endParaRPr lang="en-AU" b="1" dirty="0"/>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3.dash</a:t>
                      </a: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4.dash</a:t>
                      </a:r>
                    </a:p>
                  </a:txBody>
                  <a:tcPr anchor="ctr"/>
                </a:tc>
                <a:tc>
                  <a:txBody>
                    <a:bodyPr/>
                    <a:lstStyle/>
                    <a:p>
                      <a:pPr algn="ctr"/>
                      <a:r>
                        <a:rPr lang="en-AU" b="1" dirty="0" smtClean="0"/>
                        <a:t>5.####</a:t>
                      </a:r>
                      <a:endParaRPr lang="en-AU" dirty="0"/>
                    </a:p>
                  </a:txBody>
                  <a:tcPr anchor="ctr"/>
                </a:tc>
                <a:tc>
                  <a:txBody>
                    <a:bodyPr/>
                    <a:lstStyle/>
                    <a:p>
                      <a:pPr algn="ctr"/>
                      <a:r>
                        <a:rPr lang="en-AU" b="1" dirty="0" smtClean="0"/>
                        <a:t>#####</a:t>
                      </a:r>
                      <a:endParaRPr lang="en-AU" dirty="0"/>
                    </a:p>
                  </a:txBody>
                  <a:tcPr anchor="ctr"/>
                </a:tc>
              </a:tr>
            </a:tbl>
          </a:graphicData>
        </a:graphic>
      </p:graphicFrame>
      <p:sp>
        <p:nvSpPr>
          <p:cNvPr id="47" name="Rectangle 46"/>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pic>
        <p:nvPicPr>
          <p:cNvPr id="3" name="Picture 2"/>
          <p:cNvPicPr>
            <a:picLocks noChangeAspect="1"/>
          </p:cNvPicPr>
          <p:nvPr/>
        </p:nvPicPr>
        <p:blipFill>
          <a:blip r:embed="rId3">
            <a:alphaModFix/>
          </a:blip>
          <a:stretch>
            <a:fillRect/>
          </a:stretch>
        </p:blipFill>
        <p:spPr>
          <a:xfrm>
            <a:off x="15937344" y="8719641"/>
            <a:ext cx="5732985" cy="4292859"/>
          </a:xfrm>
          <a:prstGeom prst="rect">
            <a:avLst/>
          </a:prstGeom>
          <a:effectLst>
            <a:softEdge rad="88900"/>
          </a:effectLst>
        </p:spPr>
      </p:pic>
      <mc:AlternateContent xmlns:mc="http://schemas.openxmlformats.org/markup-compatibility/2006" xmlns:a14="http://schemas.microsoft.com/office/drawing/2010/main">
        <mc:Choice Requires="a14">
          <p:sp>
            <p:nvSpPr>
              <p:cNvPr id="28" name="TextBox 27"/>
              <p:cNvSpPr txBox="1"/>
              <p:nvPr/>
            </p:nvSpPr>
            <p:spPr>
              <a:xfrm>
                <a:off x="14581509" y="1983826"/>
                <a:ext cx="9277949" cy="52732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now know: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What blocks dash is written to</a:t>
                </a: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XOR used on the plaintext (previous block) </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a:spcAft>
                    <a:spcPts val="400"/>
                  </a:spcAft>
                </a:pPr>
                <a:r>
                  <a:rPr lang="en-AU" sz="4000" i="1" dirty="0">
                    <a:solidFill>
                      <a:schemeClr val="bg1"/>
                    </a:solidFill>
                    <a:latin typeface="Lato" charset="0"/>
                    <a:ea typeface="Lato" charset="0"/>
                    <a:cs typeface="Lato" charset="0"/>
                  </a:rPr>
                  <a:t>Plaintext </a:t>
                </a:r>
                <a14:m>
                  <m:oMath xmlns:m="http://schemas.openxmlformats.org/officeDocument/2006/math">
                    <m:r>
                      <a:rPr lang="en-AU" sz="4000" i="1" smtClean="0">
                        <a:solidFill>
                          <a:schemeClr val="bg1"/>
                        </a:solidFill>
                        <a:latin typeface="Cambria Math" charset="0"/>
                        <a:ea typeface="Cambria Math" charset="0"/>
                        <a:cs typeface="Cambria Math" charset="0"/>
                      </a:rPr>
                      <m:t>⊕</m:t>
                    </m:r>
                  </m:oMath>
                </a14:m>
                <a:r>
                  <a:rPr lang="en-AU" sz="4000" i="1" dirty="0" smtClean="0">
                    <a:solidFill>
                      <a:schemeClr val="bg1"/>
                    </a:solidFill>
                    <a:latin typeface="Lato" charset="0"/>
                    <a:ea typeface="Lato" charset="0"/>
                    <a:cs typeface="Lato" charset="0"/>
                  </a:rPr>
                  <a:t>Tweak </a:t>
                </a:r>
                <a:r>
                  <a:rPr lang="en-AU" sz="4000" i="1" dirty="0">
                    <a:solidFill>
                      <a:schemeClr val="bg1"/>
                    </a:solidFill>
                    <a:latin typeface="Lato" charset="0"/>
                    <a:ea typeface="Lato" charset="0"/>
                    <a:cs typeface="Lato" charset="0"/>
                  </a:rPr>
                  <a:t>(previous block) = pre encrypted block</a:t>
                </a:r>
              </a:p>
            </p:txBody>
          </p:sp>
        </mc:Choice>
        <mc:Fallback xmlns="">
          <p:sp>
            <p:nvSpPr>
              <p:cNvPr id="28" name="TextBox 27"/>
              <p:cNvSpPr txBox="1">
                <a:spLocks noRot="1" noChangeAspect="1" noMove="1" noResize="1" noEditPoints="1" noAdjustHandles="1" noChangeArrowheads="1" noChangeShapeType="1" noTextEdit="1"/>
              </p:cNvSpPr>
              <p:nvPr/>
            </p:nvSpPr>
            <p:spPr>
              <a:xfrm>
                <a:off x="14581509" y="1983826"/>
                <a:ext cx="9277949" cy="5273238"/>
              </a:xfrm>
              <a:prstGeom prst="rect">
                <a:avLst/>
              </a:prstGeom>
              <a:blipFill rotWithShape="0">
                <a:blip r:embed="rId4"/>
                <a:stretch>
                  <a:fillRect l="-2365" t="-2081" b="-4046"/>
                </a:stretch>
              </a:blipFill>
            </p:spPr>
            <p:txBody>
              <a:bodyPr/>
              <a:lstStyle/>
              <a:p>
                <a:r>
                  <a:rPr lang="en-AU">
                    <a:noFill/>
                  </a:rPr>
                  <a:t> </a:t>
                </a:r>
              </a:p>
            </p:txBody>
          </p:sp>
        </mc:Fallback>
      </mc:AlternateContent>
      <p:grpSp>
        <p:nvGrpSpPr>
          <p:cNvPr id="29" name="Group 28"/>
          <p:cNvGrpSpPr/>
          <p:nvPr/>
        </p:nvGrpSpPr>
        <p:grpSpPr>
          <a:xfrm>
            <a:off x="18333027" y="7674439"/>
            <a:ext cx="387396" cy="769441"/>
            <a:chOff x="18063164" y="7681337"/>
            <a:chExt cx="387396" cy="769441"/>
          </a:xfrm>
        </p:grpSpPr>
        <p:sp>
          <p:nvSpPr>
            <p:cNvPr id="30" name="Rectangle 29"/>
            <p:cNvSpPr/>
            <p:nvPr/>
          </p:nvSpPr>
          <p:spPr>
            <a:xfrm>
              <a:off x="18063164"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p:cNvSpPr/>
            <p:nvPr/>
          </p:nvSpPr>
          <p:spPr>
            <a:xfrm>
              <a:off x="18338091" y="7681337"/>
              <a:ext cx="112469" cy="7694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2" name="Group 31"/>
          <p:cNvGrpSpPr/>
          <p:nvPr/>
        </p:nvGrpSpPr>
        <p:grpSpPr>
          <a:xfrm>
            <a:off x="18553404" y="907624"/>
            <a:ext cx="1071899" cy="277112"/>
            <a:chOff x="11326306" y="907624"/>
            <a:chExt cx="1071899" cy="277112"/>
          </a:xfrm>
        </p:grpSpPr>
        <p:sp>
          <p:nvSpPr>
            <p:cNvPr id="3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595866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26" name="TextBox 25"/>
          <p:cNvSpPr txBox="1"/>
          <p:nvPr/>
        </p:nvSpPr>
        <p:spPr>
          <a:xfrm>
            <a:off x="14581509" y="1983826"/>
            <a:ext cx="9796141" cy="2657138"/>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can 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Edit block (0) and write new valid cipher text with a modified binary.</a:t>
            </a:r>
          </a:p>
        </p:txBody>
      </p:sp>
      <p:sp>
        <p:nvSpPr>
          <p:cNvPr id="34" name="Rectangle 33"/>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38" name="Rectangle 37"/>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9" name="TextBox 38"/>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40" name="TextBox 39"/>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41" name="Group 40"/>
          <p:cNvGrpSpPr/>
          <p:nvPr/>
        </p:nvGrpSpPr>
        <p:grpSpPr>
          <a:xfrm>
            <a:off x="6552807" y="887174"/>
            <a:ext cx="1071899" cy="277112"/>
            <a:chOff x="6485856" y="907624"/>
            <a:chExt cx="1071899" cy="277112"/>
          </a:xfrm>
        </p:grpSpPr>
        <p:sp>
          <p:nvSpPr>
            <p:cNvPr id="42"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5" name="Table 44"/>
          <p:cNvGraphicFramePr>
            <a:graphicFrameLocks noGrp="1"/>
          </p:cNvGraphicFramePr>
          <p:nvPr>
            <p:extLst>
              <p:ext uri="{D42A27DB-BD31-4B8C-83A1-F6EECF244321}">
                <p14:modId xmlns:p14="http://schemas.microsoft.com/office/powerpoint/2010/main" val="1794096995"/>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mr-IN" dirty="0" smtClean="0"/>
                        <a:t>…</a:t>
                      </a:r>
                      <a:endParaRPr lang="en-AU" dirty="0"/>
                    </a:p>
                  </a:txBody>
                  <a:tcPr anchor="ctr"/>
                </a:tc>
                <a:tc>
                  <a:txBody>
                    <a:bodyPr/>
                    <a:lstStyle/>
                    <a:p>
                      <a:pPr algn="ctr"/>
                      <a:r>
                        <a:rPr lang="en-AU" dirty="0" smtClean="0"/>
                        <a:t>files</a:t>
                      </a:r>
                      <a:endParaRPr lang="en-AU" dirty="0"/>
                    </a:p>
                  </a:txBody>
                  <a:tcPr anchor="ctr"/>
                </a:tc>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1336719157"/>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solidFill>
                            <a:srgbClr val="FF0000"/>
                          </a:solidFill>
                        </a:rPr>
                        <a:t>0.####</a:t>
                      </a:r>
                      <a:endParaRPr lang="en-AU" b="1" dirty="0">
                        <a:solidFill>
                          <a:srgbClr val="FF0000"/>
                        </a:solidFill>
                      </a:endParaRPr>
                    </a:p>
                  </a:txBody>
                  <a:tcPr anchor="ctr"/>
                </a:tc>
                <a:tc>
                  <a:txBody>
                    <a:bodyPr/>
                    <a:lstStyle/>
                    <a:p>
                      <a:pPr algn="ctr"/>
                      <a:r>
                        <a:rPr lang="en-AU" b="1" dirty="0" smtClean="0">
                          <a:solidFill>
                            <a:srgbClr val="00B050"/>
                          </a:solidFill>
                        </a:rPr>
                        <a:t>#####</a:t>
                      </a:r>
                    </a:p>
                    <a:p>
                      <a:pPr algn="ctr"/>
                      <a:r>
                        <a:rPr lang="en-AU" b="1" dirty="0" smtClean="0">
                          <a:solidFill>
                            <a:srgbClr val="00B050"/>
                          </a:solidFill>
                        </a:rPr>
                        <a:t>1.dash</a:t>
                      </a:r>
                      <a:endParaRPr lang="en-AU" b="1" dirty="0">
                        <a:solidFill>
                          <a:srgbClr val="00B050"/>
                        </a:solidFill>
                      </a:endParaRPr>
                    </a:p>
                  </a:txBody>
                  <a:tcPr anchor="ctr"/>
                </a:tc>
                <a:tc>
                  <a:txBody>
                    <a:bodyPr/>
                    <a:lstStyle/>
                    <a:p>
                      <a:pPr algn="ctr"/>
                      <a:r>
                        <a:rPr lang="en-AU" b="1" dirty="0" smtClean="0"/>
                        <a:t>#####</a:t>
                      </a:r>
                    </a:p>
                    <a:p>
                      <a:pPr algn="ctr"/>
                      <a:r>
                        <a:rPr lang="en-AU" b="1" dirty="0" smtClean="0"/>
                        <a:t>2.dash</a:t>
                      </a:r>
                      <a:endParaRPr lang="en-AU" b="1" dirty="0"/>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3.dash</a:t>
                      </a: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4.dash</a:t>
                      </a:r>
                    </a:p>
                  </a:txBody>
                  <a:tcPr anchor="ctr"/>
                </a:tc>
                <a:tc>
                  <a:txBody>
                    <a:bodyPr/>
                    <a:lstStyle/>
                    <a:p>
                      <a:pPr algn="ctr"/>
                      <a:r>
                        <a:rPr lang="en-AU" b="1" dirty="0" smtClean="0"/>
                        <a:t>5.####</a:t>
                      </a:r>
                      <a:endParaRPr lang="en-AU" dirty="0"/>
                    </a:p>
                  </a:txBody>
                  <a:tcPr anchor="ctr"/>
                </a:tc>
                <a:tc>
                  <a:txBody>
                    <a:bodyPr/>
                    <a:lstStyle/>
                    <a:p>
                      <a:pPr algn="ctr"/>
                      <a:r>
                        <a:rPr lang="en-AU" b="1" dirty="0" smtClean="0"/>
                        <a:t>#####</a:t>
                      </a:r>
                      <a:endParaRPr lang="en-AU" dirty="0"/>
                    </a:p>
                  </a:txBody>
                  <a:tcPr anchor="ctr"/>
                </a:tc>
              </a:tr>
            </a:tbl>
          </a:graphicData>
        </a:graphic>
      </p:graphicFrame>
      <p:sp>
        <p:nvSpPr>
          <p:cNvPr id="47" name="Rectangle 46"/>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19" name="Group 18"/>
          <p:cNvGrpSpPr/>
          <p:nvPr/>
        </p:nvGrpSpPr>
        <p:grpSpPr>
          <a:xfrm>
            <a:off x="18553404" y="907624"/>
            <a:ext cx="1071899" cy="277112"/>
            <a:chOff x="11326306" y="907624"/>
            <a:chExt cx="1071899" cy="277112"/>
          </a:xfrm>
        </p:grpSpPr>
        <p:sp>
          <p:nvSpPr>
            <p:cNvPr id="20"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8768524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3801060" y="16933"/>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26" name="TextBox 25"/>
          <p:cNvSpPr txBox="1"/>
          <p:nvPr/>
        </p:nvSpPr>
        <p:spPr>
          <a:xfrm>
            <a:off x="14581509" y="1983826"/>
            <a:ext cx="9796141" cy="5201424"/>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can 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a:solidFill>
                  <a:schemeClr val="bg1"/>
                </a:solidFill>
                <a:latin typeface="Lato" charset="0"/>
                <a:ea typeface="Lato" charset="0"/>
                <a:cs typeface="Lato" charset="0"/>
              </a:rPr>
              <a:t>Edit block (1) and write new valid </a:t>
            </a:r>
            <a:r>
              <a:rPr lang="en-AU" sz="4000" dirty="0" smtClean="0">
                <a:solidFill>
                  <a:schemeClr val="bg1"/>
                </a:solidFill>
                <a:latin typeface="Lato" charset="0"/>
                <a:ea typeface="Lato" charset="0"/>
                <a:cs typeface="Lato" charset="0"/>
              </a:rPr>
              <a:t>cipher </a:t>
            </a:r>
            <a:r>
              <a:rPr lang="en-AU" sz="4000" dirty="0">
                <a:solidFill>
                  <a:schemeClr val="bg1"/>
                </a:solidFill>
                <a:latin typeface="Lato" charset="0"/>
                <a:ea typeface="Lato" charset="0"/>
                <a:cs typeface="Lato" charset="0"/>
              </a:rPr>
              <a:t>text with a modified binary.</a:t>
            </a:r>
          </a:p>
          <a:p>
            <a:pPr marL="571500" indent="-571500">
              <a:spcAft>
                <a:spcPts val="400"/>
              </a:spcAft>
              <a:buFont typeface="Arial" charset="0"/>
              <a:buChar char="•"/>
            </a:pPr>
            <a:endParaRPr lang="en-AU" sz="4000" dirty="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In doing so I break block (0)</a:t>
            </a:r>
          </a:p>
          <a:p>
            <a:pPr marL="571500" indent="-571500">
              <a:spcAft>
                <a:spcPts val="400"/>
              </a:spcAft>
              <a:buFont typeface="Arial" charset="0"/>
              <a:buChar char="•"/>
            </a:pPr>
            <a:endParaRPr lang="en-AU" dirty="0">
              <a:solidFill>
                <a:schemeClr val="bg1"/>
              </a:solidFill>
            </a:endParaRPr>
          </a:p>
          <a:p>
            <a:pPr marL="571500" indent="-571500">
              <a:spcAft>
                <a:spcPts val="400"/>
              </a:spcAft>
              <a:buFont typeface="Arial" charset="0"/>
              <a:buChar char="•"/>
            </a:pPr>
            <a:endParaRPr lang="en-AU" dirty="0" smtClean="0">
              <a:solidFill>
                <a:schemeClr val="bg1"/>
              </a:solidFill>
            </a:endParaRPr>
          </a:p>
        </p:txBody>
      </p:sp>
      <p:sp>
        <p:nvSpPr>
          <p:cNvPr id="34" name="Rectangle 33"/>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38" name="Rectangle 37"/>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9" name="TextBox 38"/>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40" name="TextBox 39"/>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41" name="Group 40"/>
          <p:cNvGrpSpPr/>
          <p:nvPr/>
        </p:nvGrpSpPr>
        <p:grpSpPr>
          <a:xfrm>
            <a:off x="6552807" y="887174"/>
            <a:ext cx="1071899" cy="277112"/>
            <a:chOff x="6485856" y="907624"/>
            <a:chExt cx="1071899" cy="277112"/>
          </a:xfrm>
        </p:grpSpPr>
        <p:sp>
          <p:nvSpPr>
            <p:cNvPr id="42"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3"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4"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5" name="Table 44"/>
          <p:cNvGraphicFramePr>
            <a:graphicFrameLocks noGrp="1"/>
          </p:cNvGraphicFramePr>
          <p:nvPr>
            <p:extLst>
              <p:ext uri="{D42A27DB-BD31-4B8C-83A1-F6EECF244321}">
                <p14:modId xmlns:p14="http://schemas.microsoft.com/office/powerpoint/2010/main" val="1892541230"/>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mr-IN" dirty="0" smtClean="0"/>
                        <a:t>…</a:t>
                      </a:r>
                      <a:endParaRPr lang="en-AU" dirty="0"/>
                    </a:p>
                  </a:txBody>
                  <a:tcPr anchor="ctr"/>
                </a:tc>
                <a:tc>
                  <a:txBody>
                    <a:bodyPr/>
                    <a:lstStyle/>
                    <a:p>
                      <a:pPr algn="ctr"/>
                      <a:r>
                        <a:rPr lang="en-AU" dirty="0" smtClean="0"/>
                        <a:t>files</a:t>
                      </a:r>
                      <a:endParaRPr lang="en-AU" dirty="0"/>
                    </a:p>
                  </a:txBody>
                  <a:tcPr anchor="ctr"/>
                </a:tc>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2120880894"/>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solidFill>
                            <a:srgbClr val="FF0000"/>
                          </a:solidFill>
                        </a:rPr>
                        <a:t>0.####</a:t>
                      </a:r>
                      <a:endParaRPr lang="en-AU" b="1" dirty="0">
                        <a:solidFill>
                          <a:srgbClr val="FF0000"/>
                        </a:solidFill>
                      </a:endParaRPr>
                    </a:p>
                  </a:txBody>
                  <a:tcPr anchor="ctr"/>
                </a:tc>
                <a:tc>
                  <a:txBody>
                    <a:bodyPr/>
                    <a:lstStyle/>
                    <a:p>
                      <a:pPr algn="ctr"/>
                      <a:r>
                        <a:rPr lang="en-AU" b="1" dirty="0" smtClean="0">
                          <a:solidFill>
                            <a:srgbClr val="00B050"/>
                          </a:solidFill>
                        </a:rPr>
                        <a:t>#####</a:t>
                      </a:r>
                    </a:p>
                    <a:p>
                      <a:pPr algn="ctr"/>
                      <a:r>
                        <a:rPr lang="en-AU" b="1" dirty="0" smtClean="0">
                          <a:solidFill>
                            <a:srgbClr val="00B050"/>
                          </a:solidFill>
                        </a:rPr>
                        <a:t>1.dash</a:t>
                      </a:r>
                      <a:endParaRPr lang="en-AU" b="1" dirty="0">
                        <a:solidFill>
                          <a:srgbClr val="00B050"/>
                        </a:solidFill>
                      </a:endParaRPr>
                    </a:p>
                  </a:txBody>
                  <a:tcPr anchor="ctr"/>
                </a:tc>
                <a:tc>
                  <a:txBody>
                    <a:bodyPr/>
                    <a:lstStyle/>
                    <a:p>
                      <a:pPr algn="ctr"/>
                      <a:r>
                        <a:rPr lang="en-AU" b="1" dirty="0" smtClean="0">
                          <a:solidFill>
                            <a:srgbClr val="FF0000"/>
                          </a:solidFill>
                        </a:rPr>
                        <a:t>#####</a:t>
                      </a:r>
                    </a:p>
                    <a:p>
                      <a:pPr algn="ctr"/>
                      <a:r>
                        <a:rPr lang="en-AU" b="1" dirty="0" smtClean="0">
                          <a:solidFill>
                            <a:srgbClr val="FF0000"/>
                          </a:solidFill>
                        </a:rPr>
                        <a:t>2.dash</a:t>
                      </a:r>
                      <a:endParaRPr lang="en-AU" b="1" dirty="0">
                        <a:solidFill>
                          <a:srgbClr val="FF0000"/>
                        </a:solidFill>
                      </a:endParaRP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3.dash</a:t>
                      </a: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t>4.dash</a:t>
                      </a:r>
                    </a:p>
                  </a:txBody>
                  <a:tcPr anchor="ctr"/>
                </a:tc>
                <a:tc>
                  <a:txBody>
                    <a:bodyPr/>
                    <a:lstStyle/>
                    <a:p>
                      <a:pPr algn="ctr"/>
                      <a:r>
                        <a:rPr lang="en-AU" b="1" dirty="0" smtClean="0"/>
                        <a:t>5.####</a:t>
                      </a:r>
                      <a:endParaRPr lang="en-AU" dirty="0"/>
                    </a:p>
                  </a:txBody>
                  <a:tcPr anchor="ctr"/>
                </a:tc>
                <a:tc>
                  <a:txBody>
                    <a:bodyPr/>
                    <a:lstStyle/>
                    <a:p>
                      <a:pPr algn="ctr"/>
                      <a:r>
                        <a:rPr lang="en-AU" b="1" dirty="0" smtClean="0"/>
                        <a:t>#####</a:t>
                      </a:r>
                      <a:endParaRPr lang="en-AU" dirty="0"/>
                    </a:p>
                  </a:txBody>
                  <a:tcPr anchor="ctr"/>
                </a:tc>
              </a:tr>
            </a:tbl>
          </a:graphicData>
        </a:graphic>
      </p:graphicFrame>
      <p:sp>
        <p:nvSpPr>
          <p:cNvPr id="47" name="Rectangle 46"/>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19" name="Group 18"/>
          <p:cNvGrpSpPr/>
          <p:nvPr/>
        </p:nvGrpSpPr>
        <p:grpSpPr>
          <a:xfrm>
            <a:off x="18553404" y="907624"/>
            <a:ext cx="1071899" cy="277112"/>
            <a:chOff x="11326306" y="907624"/>
            <a:chExt cx="1071899" cy="277112"/>
          </a:xfrm>
        </p:grpSpPr>
        <p:sp>
          <p:nvSpPr>
            <p:cNvPr id="20"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1"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2421679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26" name="TextBox 25"/>
          <p:cNvSpPr txBox="1"/>
          <p:nvPr/>
        </p:nvSpPr>
        <p:spPr>
          <a:xfrm>
            <a:off x="14581509" y="1983826"/>
            <a:ext cx="9796141" cy="8381782"/>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can 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a:solidFill>
                  <a:schemeClr val="bg1"/>
                </a:solidFill>
                <a:latin typeface="Lato" charset="0"/>
                <a:ea typeface="Lato" charset="0"/>
                <a:cs typeface="Lato" charset="0"/>
              </a:rPr>
              <a:t>Edit block (1) and write new valid </a:t>
            </a:r>
            <a:r>
              <a:rPr lang="en-AU" sz="4000" dirty="0" smtClean="0">
                <a:solidFill>
                  <a:schemeClr val="bg1"/>
                </a:solidFill>
                <a:latin typeface="Lato" charset="0"/>
                <a:ea typeface="Lato" charset="0"/>
                <a:cs typeface="Lato" charset="0"/>
              </a:rPr>
              <a:t>cipher </a:t>
            </a:r>
            <a:r>
              <a:rPr lang="en-AU" sz="4000" dirty="0">
                <a:solidFill>
                  <a:schemeClr val="bg1"/>
                </a:solidFill>
                <a:latin typeface="Lato" charset="0"/>
                <a:ea typeface="Lato" charset="0"/>
                <a:cs typeface="Lato" charset="0"/>
              </a:rPr>
              <a:t>text with a modified binary.</a:t>
            </a:r>
          </a:p>
          <a:p>
            <a:pPr marL="571500" indent="-571500">
              <a:spcAft>
                <a:spcPts val="400"/>
              </a:spcAft>
              <a:buFont typeface="Arial" charset="0"/>
              <a:buChar char="•"/>
            </a:pPr>
            <a:endParaRPr lang="en-AU" sz="4000" dirty="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In doing so I break block (0)</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I don</a:t>
            </a:r>
            <a:r>
              <a:rPr lang="mr-IN" sz="4000" dirty="0" smtClean="0">
                <a:solidFill>
                  <a:schemeClr val="bg1"/>
                </a:solidFill>
                <a:latin typeface="Lato" charset="0"/>
                <a:ea typeface="Lato" charset="0"/>
                <a:cs typeface="Lato" charset="0"/>
              </a:rPr>
              <a:t>’</a:t>
            </a:r>
            <a:r>
              <a:rPr lang="en-AU" sz="4000" dirty="0" smtClean="0">
                <a:solidFill>
                  <a:schemeClr val="bg1"/>
                </a:solidFill>
                <a:latin typeface="Lato" charset="0"/>
                <a:ea typeface="Lato" charset="0"/>
                <a:cs typeface="Lato" charset="0"/>
              </a:rPr>
              <a:t>t care about that, I tell new binary in block (1) to jump to block (3) X bytes ahead and continue execution on also modified block (3), breaking block (2)</a:t>
            </a:r>
          </a:p>
          <a:p>
            <a:pPr marL="571500" indent="-571500">
              <a:spcAft>
                <a:spcPts val="400"/>
              </a:spcAft>
              <a:buFont typeface="Arial" charset="0"/>
              <a:buChar char="•"/>
            </a:pPr>
            <a:endParaRPr lang="en-AU" dirty="0">
              <a:solidFill>
                <a:schemeClr val="bg1"/>
              </a:solidFill>
            </a:endParaRPr>
          </a:p>
          <a:p>
            <a:pPr marL="571500" indent="-571500">
              <a:spcAft>
                <a:spcPts val="400"/>
              </a:spcAft>
              <a:buFont typeface="Arial" charset="0"/>
              <a:buChar char="•"/>
            </a:pPr>
            <a:endParaRPr lang="en-AU" dirty="0" smtClean="0">
              <a:solidFill>
                <a:schemeClr val="bg1"/>
              </a:solidFill>
            </a:endParaRPr>
          </a:p>
        </p:txBody>
      </p:sp>
      <p:sp>
        <p:nvSpPr>
          <p:cNvPr id="46" name="Curved Up Arrow 45"/>
          <p:cNvSpPr/>
          <p:nvPr/>
        </p:nvSpPr>
        <p:spPr>
          <a:xfrm>
            <a:off x="5082392" y="10443963"/>
            <a:ext cx="2509284" cy="7655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0" name="Rectangle 29"/>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33" name="Rectangle 32"/>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4" name="TextBox 33"/>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35" name="TextBox 34"/>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36" name="Group 35"/>
          <p:cNvGrpSpPr/>
          <p:nvPr/>
        </p:nvGrpSpPr>
        <p:grpSpPr>
          <a:xfrm>
            <a:off x="6552807" y="887174"/>
            <a:ext cx="1071899" cy="277112"/>
            <a:chOff x="6485856" y="907624"/>
            <a:chExt cx="1071899" cy="277112"/>
          </a:xfrm>
        </p:grpSpPr>
        <p:sp>
          <p:nvSpPr>
            <p:cNvPr id="37"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9"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0" name="Table 39"/>
          <p:cNvGraphicFramePr>
            <a:graphicFrameLocks noGrp="1"/>
          </p:cNvGraphicFramePr>
          <p:nvPr>
            <p:extLst>
              <p:ext uri="{D42A27DB-BD31-4B8C-83A1-F6EECF244321}">
                <p14:modId xmlns:p14="http://schemas.microsoft.com/office/powerpoint/2010/main" val="314892544"/>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mr-IN" dirty="0" smtClean="0"/>
                        <a:t>…</a:t>
                      </a:r>
                      <a:endParaRPr lang="en-AU" dirty="0"/>
                    </a:p>
                  </a:txBody>
                  <a:tcPr anchor="ctr"/>
                </a:tc>
                <a:tc>
                  <a:txBody>
                    <a:bodyPr/>
                    <a:lstStyle/>
                    <a:p>
                      <a:pPr algn="ctr"/>
                      <a:r>
                        <a:rPr lang="en-AU" dirty="0" smtClean="0"/>
                        <a:t>files</a:t>
                      </a:r>
                      <a:endParaRPr lang="en-AU" dirty="0"/>
                    </a:p>
                  </a:txBody>
                  <a:tcPr anchor="ct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1180514937"/>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solidFill>
                            <a:srgbClr val="FF0000"/>
                          </a:solidFill>
                        </a:rPr>
                        <a:t>0.####</a:t>
                      </a:r>
                      <a:endParaRPr lang="en-AU" b="1" dirty="0">
                        <a:solidFill>
                          <a:srgbClr val="FF0000"/>
                        </a:solidFill>
                      </a:endParaRPr>
                    </a:p>
                  </a:txBody>
                  <a:tcPr anchor="ctr"/>
                </a:tc>
                <a:tc>
                  <a:txBody>
                    <a:bodyPr/>
                    <a:lstStyle/>
                    <a:p>
                      <a:pPr algn="ctr"/>
                      <a:r>
                        <a:rPr lang="en-AU" b="1" dirty="0" smtClean="0">
                          <a:solidFill>
                            <a:srgbClr val="00B050"/>
                          </a:solidFill>
                        </a:rPr>
                        <a:t>#####</a:t>
                      </a:r>
                    </a:p>
                    <a:p>
                      <a:pPr algn="ctr"/>
                      <a:r>
                        <a:rPr lang="en-AU" b="1" dirty="0" smtClean="0">
                          <a:solidFill>
                            <a:srgbClr val="00B050"/>
                          </a:solidFill>
                        </a:rPr>
                        <a:t>1.dash</a:t>
                      </a:r>
                      <a:endParaRPr lang="en-AU" b="1" dirty="0">
                        <a:solidFill>
                          <a:srgbClr val="00B050"/>
                        </a:solidFill>
                      </a:endParaRPr>
                    </a:p>
                  </a:txBody>
                  <a:tcPr anchor="ctr"/>
                </a:tc>
                <a:tc>
                  <a:txBody>
                    <a:bodyPr/>
                    <a:lstStyle/>
                    <a:p>
                      <a:pPr algn="ctr"/>
                      <a:r>
                        <a:rPr lang="en-AU" b="1" dirty="0" smtClean="0">
                          <a:solidFill>
                            <a:srgbClr val="FF0000"/>
                          </a:solidFill>
                        </a:rPr>
                        <a:t>#####</a:t>
                      </a:r>
                    </a:p>
                    <a:p>
                      <a:pPr algn="ctr"/>
                      <a:r>
                        <a:rPr lang="en-AU" b="1" dirty="0" smtClean="0">
                          <a:solidFill>
                            <a:srgbClr val="FF0000"/>
                          </a:solidFill>
                        </a:rPr>
                        <a:t>2.dash</a:t>
                      </a:r>
                      <a:endParaRPr lang="en-AU" b="1" dirty="0">
                        <a:solidFill>
                          <a:srgbClr val="FF0000"/>
                        </a:solidFill>
                      </a:endParaRP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00B050"/>
                          </a:solidFill>
                        </a:rPr>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00B050"/>
                          </a:solidFill>
                        </a:rPr>
                        <a:t>3.dash</a:t>
                      </a: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FF0000"/>
                          </a:solidFill>
                        </a:rPr>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FF0000"/>
                          </a:solidFill>
                        </a:rPr>
                        <a:t>4.dash</a:t>
                      </a:r>
                    </a:p>
                  </a:txBody>
                  <a:tcPr anchor="ctr"/>
                </a:tc>
                <a:tc>
                  <a:txBody>
                    <a:bodyPr/>
                    <a:lstStyle/>
                    <a:p>
                      <a:pPr algn="ctr"/>
                      <a:r>
                        <a:rPr lang="en-AU" b="1" dirty="0" smtClean="0"/>
                        <a:t>5.####</a:t>
                      </a:r>
                      <a:endParaRPr lang="en-AU" dirty="0"/>
                    </a:p>
                  </a:txBody>
                  <a:tcPr anchor="ctr"/>
                </a:tc>
                <a:tc>
                  <a:txBody>
                    <a:bodyPr/>
                    <a:lstStyle/>
                    <a:p>
                      <a:pPr algn="ctr"/>
                      <a:r>
                        <a:rPr lang="en-AU" b="1" dirty="0" smtClean="0"/>
                        <a:t>#####</a:t>
                      </a:r>
                      <a:endParaRPr lang="en-AU" dirty="0"/>
                    </a:p>
                  </a:txBody>
                  <a:tcPr anchor="ctr"/>
                </a:tc>
              </a:tr>
            </a:tbl>
          </a:graphicData>
        </a:graphic>
      </p:graphicFrame>
      <p:sp>
        <p:nvSpPr>
          <p:cNvPr id="42" name="Rectangle 41"/>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20" name="Group 19"/>
          <p:cNvGrpSpPr/>
          <p:nvPr/>
        </p:nvGrpSpPr>
        <p:grpSpPr>
          <a:xfrm>
            <a:off x="18553404" y="907624"/>
            <a:ext cx="1071899" cy="277112"/>
            <a:chOff x="11326306" y="907624"/>
            <a:chExt cx="1071899" cy="277112"/>
          </a:xfrm>
        </p:grpSpPr>
        <p:sp>
          <p:nvSpPr>
            <p:cNvPr id="21"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8325886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26" name="TextBox 25"/>
          <p:cNvSpPr txBox="1"/>
          <p:nvPr/>
        </p:nvSpPr>
        <p:spPr>
          <a:xfrm>
            <a:off x="14581509" y="1983826"/>
            <a:ext cx="9796141" cy="7171194"/>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I can now:</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a:solidFill>
                  <a:schemeClr val="bg1"/>
                </a:solidFill>
                <a:latin typeface="Lato" charset="0"/>
                <a:ea typeface="Lato" charset="0"/>
                <a:cs typeface="Lato" charset="0"/>
              </a:rPr>
              <a:t>Edit block (1) and write new valid </a:t>
            </a:r>
            <a:r>
              <a:rPr lang="en-AU" sz="4000" dirty="0" smtClean="0">
                <a:solidFill>
                  <a:schemeClr val="bg1"/>
                </a:solidFill>
                <a:latin typeface="Lato" charset="0"/>
                <a:ea typeface="Lato" charset="0"/>
                <a:cs typeface="Lato" charset="0"/>
              </a:rPr>
              <a:t>cipher </a:t>
            </a:r>
            <a:r>
              <a:rPr lang="en-AU" sz="4000" dirty="0">
                <a:solidFill>
                  <a:schemeClr val="bg1"/>
                </a:solidFill>
                <a:latin typeface="Lato" charset="0"/>
                <a:ea typeface="Lato" charset="0"/>
                <a:cs typeface="Lato" charset="0"/>
              </a:rPr>
              <a:t>text with a modified binary.</a:t>
            </a:r>
          </a:p>
          <a:p>
            <a:pPr marL="571500" indent="-571500">
              <a:spcAft>
                <a:spcPts val="400"/>
              </a:spcAft>
              <a:buFont typeface="Arial" charset="0"/>
              <a:buChar char="•"/>
            </a:pPr>
            <a:endParaRPr lang="en-AU" sz="4000" dirty="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In doing so I break block (0)</a:t>
            </a:r>
          </a:p>
          <a:p>
            <a:pPr marL="571500" indent="-571500">
              <a:spcAft>
                <a:spcPts val="400"/>
              </a:spcAft>
              <a:buFont typeface="Arial" charset="0"/>
              <a:buChar char="•"/>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a:solidFill>
                  <a:schemeClr val="bg1"/>
                </a:solidFill>
                <a:latin typeface="Lato" charset="0"/>
                <a:ea typeface="Lato" charset="0"/>
                <a:cs typeface="Lato" charset="0"/>
              </a:rPr>
              <a:t>I don</a:t>
            </a:r>
            <a:r>
              <a:rPr lang="mr-IN" sz="4000" dirty="0">
                <a:solidFill>
                  <a:schemeClr val="bg1"/>
                </a:solidFill>
                <a:latin typeface="Lato" charset="0"/>
                <a:ea typeface="Lato" charset="0"/>
                <a:cs typeface="Lato" charset="0"/>
              </a:rPr>
              <a:t>’</a:t>
            </a:r>
            <a:r>
              <a:rPr lang="en-AU" sz="4000" dirty="0">
                <a:solidFill>
                  <a:schemeClr val="bg1"/>
                </a:solidFill>
                <a:latin typeface="Lato" charset="0"/>
                <a:ea typeface="Lato" charset="0"/>
                <a:cs typeface="Lato" charset="0"/>
              </a:rPr>
              <a:t>t care about that, I tell new binary in block (1) to jump to block (3) X bytes ahead and continue execution on also modified block (3), breaking block (2</a:t>
            </a:r>
            <a:r>
              <a:rPr lang="en-AU" sz="4000" dirty="0" smtClean="0">
                <a:solidFill>
                  <a:schemeClr val="bg1"/>
                </a:solidFill>
                <a:latin typeface="Lato" charset="0"/>
                <a:ea typeface="Lato" charset="0"/>
                <a:cs typeface="Lato" charset="0"/>
              </a:rPr>
              <a:t>)</a:t>
            </a:r>
            <a:endParaRPr lang="en-AU" sz="4000" dirty="0">
              <a:solidFill>
                <a:schemeClr val="bg1"/>
              </a:solidFill>
              <a:latin typeface="Lato" charset="0"/>
              <a:ea typeface="Lato" charset="0"/>
              <a:cs typeface="Lato" charset="0"/>
            </a:endParaRPr>
          </a:p>
        </p:txBody>
      </p:sp>
      <p:sp>
        <p:nvSpPr>
          <p:cNvPr id="38" name="Curved Up Arrow 37"/>
          <p:cNvSpPr/>
          <p:nvPr/>
        </p:nvSpPr>
        <p:spPr>
          <a:xfrm>
            <a:off x="5082392" y="10443963"/>
            <a:ext cx="2509284" cy="7655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9" name="Rectangle 38"/>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42" name="TextBox 41"/>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43" name="TextBox 42"/>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44" name="Group 43"/>
          <p:cNvGrpSpPr/>
          <p:nvPr/>
        </p:nvGrpSpPr>
        <p:grpSpPr>
          <a:xfrm>
            <a:off x="6552807" y="887174"/>
            <a:ext cx="1071899" cy="277112"/>
            <a:chOff x="6485856" y="907624"/>
            <a:chExt cx="1071899" cy="277112"/>
          </a:xfrm>
        </p:grpSpPr>
        <p:sp>
          <p:nvSpPr>
            <p:cNvPr id="45"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6"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7"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8" name="Table 47"/>
          <p:cNvGraphicFramePr>
            <a:graphicFrameLocks noGrp="1"/>
          </p:cNvGraphicFramePr>
          <p:nvPr>
            <p:extLst>
              <p:ext uri="{D42A27DB-BD31-4B8C-83A1-F6EECF244321}">
                <p14:modId xmlns:p14="http://schemas.microsoft.com/office/powerpoint/2010/main" val="492888822"/>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mr-IN" dirty="0" smtClean="0"/>
                        <a:t>…</a:t>
                      </a:r>
                      <a:endParaRPr lang="en-AU" dirty="0"/>
                    </a:p>
                  </a:txBody>
                  <a:tcPr anchor="ctr"/>
                </a:tc>
                <a:tc>
                  <a:txBody>
                    <a:bodyPr/>
                    <a:lstStyle/>
                    <a:p>
                      <a:pPr algn="ctr"/>
                      <a:r>
                        <a:rPr lang="en-AU" dirty="0" smtClean="0"/>
                        <a:t>files</a:t>
                      </a:r>
                      <a:endParaRPr lang="en-AU" dirty="0"/>
                    </a:p>
                  </a:txBody>
                  <a:tcPr anchor="ctr"/>
                </a:tc>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1276870706"/>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solidFill>
                            <a:srgbClr val="FF0000"/>
                          </a:solidFill>
                        </a:rPr>
                        <a:t>0.####</a:t>
                      </a:r>
                      <a:endParaRPr lang="en-AU" b="1" dirty="0">
                        <a:solidFill>
                          <a:srgbClr val="FF0000"/>
                        </a:solidFill>
                      </a:endParaRPr>
                    </a:p>
                  </a:txBody>
                  <a:tcPr anchor="ctr"/>
                </a:tc>
                <a:tc>
                  <a:txBody>
                    <a:bodyPr/>
                    <a:lstStyle/>
                    <a:p>
                      <a:pPr algn="ctr"/>
                      <a:r>
                        <a:rPr lang="en-AU" b="1" dirty="0" smtClean="0">
                          <a:solidFill>
                            <a:srgbClr val="00B050"/>
                          </a:solidFill>
                        </a:rPr>
                        <a:t>#####</a:t>
                      </a:r>
                    </a:p>
                    <a:p>
                      <a:pPr algn="ctr"/>
                      <a:r>
                        <a:rPr lang="en-AU" b="1" dirty="0" smtClean="0">
                          <a:solidFill>
                            <a:srgbClr val="00B050"/>
                          </a:solidFill>
                        </a:rPr>
                        <a:t>1.dash</a:t>
                      </a:r>
                      <a:endParaRPr lang="en-AU" b="1" dirty="0">
                        <a:solidFill>
                          <a:srgbClr val="00B050"/>
                        </a:solidFill>
                      </a:endParaRPr>
                    </a:p>
                  </a:txBody>
                  <a:tcPr anchor="ctr"/>
                </a:tc>
                <a:tc>
                  <a:txBody>
                    <a:bodyPr/>
                    <a:lstStyle/>
                    <a:p>
                      <a:pPr algn="ctr"/>
                      <a:r>
                        <a:rPr lang="en-AU" b="1" dirty="0" smtClean="0">
                          <a:solidFill>
                            <a:srgbClr val="FF0000"/>
                          </a:solidFill>
                        </a:rPr>
                        <a:t>#####</a:t>
                      </a:r>
                    </a:p>
                    <a:p>
                      <a:pPr algn="ctr"/>
                      <a:r>
                        <a:rPr lang="en-AU" b="1" dirty="0" smtClean="0">
                          <a:solidFill>
                            <a:srgbClr val="FF0000"/>
                          </a:solidFill>
                        </a:rPr>
                        <a:t>2.dash</a:t>
                      </a:r>
                      <a:endParaRPr lang="en-AU" b="1" dirty="0">
                        <a:solidFill>
                          <a:srgbClr val="FF0000"/>
                        </a:solidFill>
                      </a:endParaRP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00B050"/>
                          </a:solidFill>
                        </a:rPr>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00B050"/>
                          </a:solidFill>
                        </a:rPr>
                        <a:t>3.dash</a:t>
                      </a: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FF0000"/>
                          </a:solidFill>
                        </a:rPr>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FF0000"/>
                          </a:solidFill>
                        </a:rPr>
                        <a:t>4.dash</a:t>
                      </a:r>
                    </a:p>
                  </a:txBody>
                  <a:tcPr anchor="ctr"/>
                </a:tc>
                <a:tc>
                  <a:txBody>
                    <a:bodyPr/>
                    <a:lstStyle/>
                    <a:p>
                      <a:pPr algn="ctr"/>
                      <a:r>
                        <a:rPr lang="en-AU" b="1" dirty="0" smtClean="0">
                          <a:solidFill>
                            <a:srgbClr val="00B050"/>
                          </a:solidFill>
                        </a:rPr>
                        <a:t>5.####</a:t>
                      </a:r>
                      <a:endParaRPr lang="en-AU" dirty="0">
                        <a:solidFill>
                          <a:srgbClr val="00B050"/>
                        </a:solidFill>
                      </a:endParaRPr>
                    </a:p>
                  </a:txBody>
                  <a:tcPr anchor="ctr"/>
                </a:tc>
                <a:tc>
                  <a:txBody>
                    <a:bodyPr/>
                    <a:lstStyle/>
                    <a:p>
                      <a:pPr algn="ctr"/>
                      <a:r>
                        <a:rPr lang="en-AU" b="1" dirty="0" smtClean="0">
                          <a:solidFill>
                            <a:srgbClr val="FF0000"/>
                          </a:solidFill>
                        </a:rPr>
                        <a:t>#####</a:t>
                      </a:r>
                      <a:endParaRPr lang="en-AU" dirty="0">
                        <a:solidFill>
                          <a:srgbClr val="FF0000"/>
                        </a:solidFill>
                      </a:endParaRPr>
                    </a:p>
                  </a:txBody>
                  <a:tcPr anchor="ctr"/>
                </a:tc>
              </a:tr>
            </a:tbl>
          </a:graphicData>
        </a:graphic>
      </p:graphicFrame>
      <p:sp>
        <p:nvSpPr>
          <p:cNvPr id="50" name="Curved Up Arrow 49"/>
          <p:cNvSpPr/>
          <p:nvPr/>
        </p:nvSpPr>
        <p:spPr>
          <a:xfrm>
            <a:off x="8203599" y="10443963"/>
            <a:ext cx="2509284" cy="7655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1" name="Rectangle 50"/>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21" name="Group 20"/>
          <p:cNvGrpSpPr/>
          <p:nvPr/>
        </p:nvGrpSpPr>
        <p:grpSpPr>
          <a:xfrm>
            <a:off x="18553404" y="907624"/>
            <a:ext cx="1071899" cy="277112"/>
            <a:chOff x="11326306" y="907624"/>
            <a:chExt cx="1071899" cy="277112"/>
          </a:xfrm>
        </p:grpSpPr>
        <p:sp>
          <p:nvSpPr>
            <p:cNvPr id="22"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8869820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38" name="Curved Up Arrow 37"/>
          <p:cNvSpPr/>
          <p:nvPr/>
        </p:nvSpPr>
        <p:spPr>
          <a:xfrm>
            <a:off x="5082392" y="10443963"/>
            <a:ext cx="2509284" cy="7655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9" name="Rectangle 38"/>
          <p:cNvSpPr>
            <a:spLocks/>
          </p:cNvSpPr>
          <p:nvPr/>
        </p:nvSpPr>
        <p:spPr bwMode="auto">
          <a:xfrm>
            <a:off x="1524733" y="1983826"/>
            <a:ext cx="1112804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 Known Plaintext rootkit</a:t>
            </a: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42" name="TextBox 41"/>
          <p:cNvSpPr txBox="1"/>
          <p:nvPr/>
        </p:nvSpPr>
        <p:spPr>
          <a:xfrm>
            <a:off x="4308750" y="4010021"/>
            <a:ext cx="5560013" cy="769441"/>
          </a:xfrm>
          <a:prstGeom prst="rect">
            <a:avLst/>
          </a:prstGeom>
          <a:noFill/>
        </p:spPr>
        <p:txBody>
          <a:bodyPr wrap="square" rtlCol="0">
            <a:spAutoFit/>
          </a:bodyPr>
          <a:lstStyle/>
          <a:p>
            <a:pPr algn="ctr"/>
            <a:r>
              <a:rPr lang="en-AU" sz="4400" b="1" dirty="0" smtClean="0">
                <a:solidFill>
                  <a:schemeClr val="tx1">
                    <a:lumMod val="50000"/>
                  </a:schemeClr>
                </a:solidFill>
              </a:rPr>
              <a:t>Reference plaintext HD</a:t>
            </a:r>
            <a:endParaRPr lang="en-AU" sz="4400" b="1" dirty="0">
              <a:solidFill>
                <a:schemeClr val="tx1">
                  <a:lumMod val="50000"/>
                </a:schemeClr>
              </a:solidFill>
            </a:endParaRPr>
          </a:p>
        </p:txBody>
      </p:sp>
      <p:sp>
        <p:nvSpPr>
          <p:cNvPr id="43" name="TextBox 42"/>
          <p:cNvSpPr txBox="1"/>
          <p:nvPr/>
        </p:nvSpPr>
        <p:spPr>
          <a:xfrm>
            <a:off x="4308750" y="7674439"/>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Target encrypted HD</a:t>
            </a:r>
            <a:endParaRPr lang="en-AU" sz="4400" b="1" dirty="0">
              <a:solidFill>
                <a:schemeClr val="tx1">
                  <a:lumMod val="50000"/>
                </a:schemeClr>
              </a:solidFill>
            </a:endParaRPr>
          </a:p>
        </p:txBody>
      </p:sp>
      <p:grpSp>
        <p:nvGrpSpPr>
          <p:cNvPr id="44" name="Group 43"/>
          <p:cNvGrpSpPr/>
          <p:nvPr/>
        </p:nvGrpSpPr>
        <p:grpSpPr>
          <a:xfrm>
            <a:off x="6552807" y="887174"/>
            <a:ext cx="1071899" cy="277112"/>
            <a:chOff x="6485856" y="907624"/>
            <a:chExt cx="1071899" cy="277112"/>
          </a:xfrm>
        </p:grpSpPr>
        <p:sp>
          <p:nvSpPr>
            <p:cNvPr id="45"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6"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7"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48" name="Table 47"/>
          <p:cNvGraphicFramePr>
            <a:graphicFrameLocks noGrp="1"/>
          </p:cNvGraphicFramePr>
          <p:nvPr>
            <p:extLst>
              <p:ext uri="{D42A27DB-BD31-4B8C-83A1-F6EECF244321}">
                <p14:modId xmlns:p14="http://schemas.microsoft.com/office/powerpoint/2010/main" val="492888822"/>
              </p:ext>
            </p:extLst>
          </p:nvPr>
        </p:nvGraphicFramePr>
        <p:xfrm>
          <a:off x="894644" y="506019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some</a:t>
                      </a:r>
                      <a:endParaRPr lang="en-AU" b="1" dirty="0"/>
                    </a:p>
                  </a:txBody>
                  <a:tcPr anchor="ctr"/>
                </a:tc>
                <a:tc>
                  <a:txBody>
                    <a:bodyPr/>
                    <a:lstStyle/>
                    <a:p>
                      <a:pPr algn="ctr"/>
                      <a:r>
                        <a:rPr lang="en-AU" dirty="0" smtClean="0"/>
                        <a:t>files</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en-AU" dirty="0" smtClean="0"/>
                        <a:t>dash</a:t>
                      </a:r>
                      <a:endParaRPr lang="en-AU" dirty="0"/>
                    </a:p>
                  </a:txBody>
                  <a:tcPr anchor="ctr"/>
                </a:tc>
                <a:tc>
                  <a:txBody>
                    <a:bodyPr/>
                    <a:lstStyle/>
                    <a:p>
                      <a:pPr algn="ctr"/>
                      <a:r>
                        <a:rPr lang="mr-IN" dirty="0" smtClean="0"/>
                        <a:t>…</a:t>
                      </a:r>
                      <a:endParaRPr lang="en-AU" dirty="0"/>
                    </a:p>
                  </a:txBody>
                  <a:tcPr anchor="ctr"/>
                </a:tc>
                <a:tc>
                  <a:txBody>
                    <a:bodyPr/>
                    <a:lstStyle/>
                    <a:p>
                      <a:pPr algn="ctr"/>
                      <a:r>
                        <a:rPr lang="en-AU" dirty="0" smtClean="0"/>
                        <a:t>files</a:t>
                      </a:r>
                      <a:endParaRPr lang="en-AU" dirty="0"/>
                    </a:p>
                  </a:txBody>
                  <a:tcPr anchor="ctr"/>
                </a:tc>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1276870706"/>
              </p:ext>
            </p:extLst>
          </p:nvPr>
        </p:nvGraphicFramePr>
        <p:xfrm>
          <a:off x="894644" y="8719641"/>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solidFill>
                            <a:srgbClr val="FF0000"/>
                          </a:solidFill>
                        </a:rPr>
                        <a:t>0.####</a:t>
                      </a:r>
                      <a:endParaRPr lang="en-AU" b="1" dirty="0">
                        <a:solidFill>
                          <a:srgbClr val="FF0000"/>
                        </a:solidFill>
                      </a:endParaRPr>
                    </a:p>
                  </a:txBody>
                  <a:tcPr anchor="ctr"/>
                </a:tc>
                <a:tc>
                  <a:txBody>
                    <a:bodyPr/>
                    <a:lstStyle/>
                    <a:p>
                      <a:pPr algn="ctr"/>
                      <a:r>
                        <a:rPr lang="en-AU" b="1" dirty="0" smtClean="0">
                          <a:solidFill>
                            <a:srgbClr val="00B050"/>
                          </a:solidFill>
                        </a:rPr>
                        <a:t>#####</a:t>
                      </a:r>
                    </a:p>
                    <a:p>
                      <a:pPr algn="ctr"/>
                      <a:r>
                        <a:rPr lang="en-AU" b="1" dirty="0" smtClean="0">
                          <a:solidFill>
                            <a:srgbClr val="00B050"/>
                          </a:solidFill>
                        </a:rPr>
                        <a:t>1.dash</a:t>
                      </a:r>
                      <a:endParaRPr lang="en-AU" b="1" dirty="0">
                        <a:solidFill>
                          <a:srgbClr val="00B050"/>
                        </a:solidFill>
                      </a:endParaRPr>
                    </a:p>
                  </a:txBody>
                  <a:tcPr anchor="ctr"/>
                </a:tc>
                <a:tc>
                  <a:txBody>
                    <a:bodyPr/>
                    <a:lstStyle/>
                    <a:p>
                      <a:pPr algn="ctr"/>
                      <a:r>
                        <a:rPr lang="en-AU" b="1" dirty="0" smtClean="0">
                          <a:solidFill>
                            <a:srgbClr val="FF0000"/>
                          </a:solidFill>
                        </a:rPr>
                        <a:t>#####</a:t>
                      </a:r>
                    </a:p>
                    <a:p>
                      <a:pPr algn="ctr"/>
                      <a:r>
                        <a:rPr lang="en-AU" b="1" dirty="0" smtClean="0">
                          <a:solidFill>
                            <a:srgbClr val="FF0000"/>
                          </a:solidFill>
                        </a:rPr>
                        <a:t>2.dash</a:t>
                      </a:r>
                      <a:endParaRPr lang="en-AU" b="1" dirty="0">
                        <a:solidFill>
                          <a:srgbClr val="FF0000"/>
                        </a:solidFill>
                      </a:endParaRP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00B050"/>
                          </a:solidFill>
                        </a:rPr>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00B050"/>
                          </a:solidFill>
                        </a:rPr>
                        <a:t>3.dash</a:t>
                      </a:r>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FF0000"/>
                          </a:solidFill>
                        </a:rPr>
                        <a:t>#####</a:t>
                      </a:r>
                    </a:p>
                    <a:p>
                      <a:pPr marL="0" marR="0" indent="0" algn="ctr" defTabSz="1828343" rtl="0" eaLnBrk="1" fontAlgn="auto" latinLnBrk="0" hangingPunct="1">
                        <a:lnSpc>
                          <a:spcPct val="100000"/>
                        </a:lnSpc>
                        <a:spcBef>
                          <a:spcPts val="0"/>
                        </a:spcBef>
                        <a:spcAft>
                          <a:spcPts val="0"/>
                        </a:spcAft>
                        <a:buClrTx/>
                        <a:buSzTx/>
                        <a:buFontTx/>
                        <a:buNone/>
                        <a:tabLst/>
                        <a:defRPr/>
                      </a:pPr>
                      <a:r>
                        <a:rPr lang="en-AU" b="1" dirty="0" smtClean="0">
                          <a:solidFill>
                            <a:srgbClr val="FF0000"/>
                          </a:solidFill>
                        </a:rPr>
                        <a:t>4.dash</a:t>
                      </a:r>
                    </a:p>
                  </a:txBody>
                  <a:tcPr anchor="ctr"/>
                </a:tc>
                <a:tc>
                  <a:txBody>
                    <a:bodyPr/>
                    <a:lstStyle/>
                    <a:p>
                      <a:pPr algn="ctr"/>
                      <a:r>
                        <a:rPr lang="en-AU" b="1" dirty="0" smtClean="0">
                          <a:solidFill>
                            <a:srgbClr val="00B050"/>
                          </a:solidFill>
                        </a:rPr>
                        <a:t>5.####</a:t>
                      </a:r>
                      <a:endParaRPr lang="en-AU" dirty="0">
                        <a:solidFill>
                          <a:srgbClr val="00B050"/>
                        </a:solidFill>
                      </a:endParaRPr>
                    </a:p>
                  </a:txBody>
                  <a:tcPr anchor="ctr"/>
                </a:tc>
                <a:tc>
                  <a:txBody>
                    <a:bodyPr/>
                    <a:lstStyle/>
                    <a:p>
                      <a:pPr algn="ctr"/>
                      <a:r>
                        <a:rPr lang="en-AU" b="1" dirty="0" smtClean="0">
                          <a:solidFill>
                            <a:srgbClr val="FF0000"/>
                          </a:solidFill>
                        </a:rPr>
                        <a:t>#####</a:t>
                      </a:r>
                      <a:endParaRPr lang="en-AU" dirty="0">
                        <a:solidFill>
                          <a:srgbClr val="FF0000"/>
                        </a:solidFill>
                      </a:endParaRPr>
                    </a:p>
                  </a:txBody>
                  <a:tcPr anchor="ctr"/>
                </a:tc>
              </a:tr>
            </a:tbl>
          </a:graphicData>
        </a:graphic>
      </p:graphicFrame>
      <p:sp>
        <p:nvSpPr>
          <p:cNvPr id="50" name="Curved Up Arrow 49"/>
          <p:cNvSpPr/>
          <p:nvPr/>
        </p:nvSpPr>
        <p:spPr>
          <a:xfrm>
            <a:off x="8203599" y="10443963"/>
            <a:ext cx="2509284" cy="7655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1" name="Rectangle 50"/>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1" name="TextBox 20"/>
          <p:cNvSpPr txBox="1"/>
          <p:nvPr/>
        </p:nvSpPr>
        <p:spPr>
          <a:xfrm>
            <a:off x="14165424" y="1983826"/>
            <a:ext cx="9543673" cy="3272691"/>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Continuing in this manner I: </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Create a </a:t>
            </a:r>
            <a:r>
              <a:rPr lang="en-AU" sz="4000" dirty="0" err="1" smtClean="0">
                <a:solidFill>
                  <a:schemeClr val="bg1"/>
                </a:solidFill>
                <a:latin typeface="Lato" charset="0"/>
                <a:ea typeface="Lato" charset="0"/>
                <a:cs typeface="Lato" charset="0"/>
              </a:rPr>
              <a:t>trojaned</a:t>
            </a:r>
            <a:r>
              <a:rPr lang="en-AU" sz="4000" dirty="0" smtClean="0">
                <a:solidFill>
                  <a:schemeClr val="bg1"/>
                </a:solidFill>
                <a:latin typeface="Lato" charset="0"/>
                <a:ea typeface="Lato" charset="0"/>
                <a:cs typeface="Lato" charset="0"/>
              </a:rPr>
              <a:t> binary of dash that executes at boot and do what I like to the system.</a:t>
            </a:r>
          </a:p>
        </p:txBody>
      </p:sp>
      <p:grpSp>
        <p:nvGrpSpPr>
          <p:cNvPr id="22" name="Group 21"/>
          <p:cNvGrpSpPr/>
          <p:nvPr/>
        </p:nvGrpSpPr>
        <p:grpSpPr>
          <a:xfrm>
            <a:off x="18553404" y="907624"/>
            <a:ext cx="1071899" cy="277112"/>
            <a:chOff x="11326306" y="907624"/>
            <a:chExt cx="1071899" cy="277112"/>
          </a:xfrm>
        </p:grpSpPr>
        <p:sp>
          <p:nvSpPr>
            <p:cNvPr id="23"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5"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6390367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4"/>
          <p:cNvSpPr>
            <a:spLocks noChangeArrowheads="1"/>
          </p:cNvSpPr>
          <p:nvPr/>
        </p:nvSpPr>
        <p:spPr bwMode="auto">
          <a:xfrm>
            <a:off x="4796471" y="3261255"/>
            <a:ext cx="9181497" cy="9213896"/>
          </a:xfrm>
          <a:prstGeom prst="ellipse">
            <a:avLst/>
          </a:prstGeom>
          <a:solidFill>
            <a:schemeClr val="accent1">
              <a:alpha val="80000"/>
            </a:schemeClr>
          </a:solidFill>
          <a:ln>
            <a:noFill/>
          </a:ln>
          <a:effectLst/>
        </p:spPr>
        <p:txBody>
          <a:bodyPr wrap="none" anchor="ctr"/>
          <a:lstStyle/>
          <a:p>
            <a:endParaRPr lang="en-US" sz="19900" dirty="0">
              <a:latin typeface="Source Sans Pro Regular" charset="0"/>
            </a:endParaRPr>
          </a:p>
        </p:txBody>
      </p:sp>
      <p:sp>
        <p:nvSpPr>
          <p:cNvPr id="13" name="Freeform 102"/>
          <p:cNvSpPr>
            <a:spLocks noChangeArrowheads="1"/>
          </p:cNvSpPr>
          <p:nvPr/>
        </p:nvSpPr>
        <p:spPr bwMode="auto">
          <a:xfrm>
            <a:off x="12546514" y="4564540"/>
            <a:ext cx="6606899" cy="6607326"/>
          </a:xfrm>
          <a:prstGeom prst="ellipse">
            <a:avLst/>
          </a:prstGeom>
          <a:solidFill>
            <a:schemeClr val="accent3">
              <a:alpha val="80000"/>
            </a:schemeClr>
          </a:solidFill>
          <a:ln>
            <a:noFill/>
          </a:ln>
          <a:effectLst/>
        </p:spPr>
        <p:txBody>
          <a:bodyPr wrap="none" anchor="ctr"/>
          <a:lstStyle/>
          <a:p>
            <a:endParaRPr lang="en-US" sz="19900" dirty="0">
              <a:latin typeface="Source Sans Pro Regular" charset="0"/>
            </a:endParaRPr>
          </a:p>
        </p:txBody>
      </p:sp>
      <p:sp>
        <p:nvSpPr>
          <p:cNvPr id="9" name="Shape 2617"/>
          <p:cNvSpPr/>
          <p:nvPr/>
        </p:nvSpPr>
        <p:spPr>
          <a:xfrm>
            <a:off x="15274122" y="5857343"/>
            <a:ext cx="1151681" cy="942389"/>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21" name="Rectangle 20"/>
          <p:cNvSpPr>
            <a:spLocks/>
          </p:cNvSpPr>
          <p:nvPr/>
        </p:nvSpPr>
        <p:spPr bwMode="auto">
          <a:xfrm>
            <a:off x="5048954" y="905426"/>
            <a:ext cx="14119250"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smtClean="0">
                <a:solidFill>
                  <a:schemeClr val="tx2"/>
                </a:solidFill>
                <a:latin typeface="Lato" charset="0"/>
                <a:ea typeface="Lato" charset="0"/>
                <a:cs typeface="Lato" charset="0"/>
                <a:sym typeface="Bebas Neue" charset="0"/>
              </a:rPr>
              <a:t>Warning: Impending Existential Dread!</a:t>
            </a:r>
            <a:endParaRPr lang="en-US" sz="6400" b="1" dirty="0">
              <a:solidFill>
                <a:schemeClr val="tx2"/>
              </a:solidFill>
              <a:latin typeface="Lato" charset="0"/>
              <a:ea typeface="Lato" charset="0"/>
              <a:cs typeface="Lato" charset="0"/>
              <a:sym typeface="Bebas Neue" charset="0"/>
            </a:endParaRPr>
          </a:p>
        </p:txBody>
      </p:sp>
      <p:sp>
        <p:nvSpPr>
          <p:cNvPr id="11" name="Shape 2528"/>
          <p:cNvSpPr/>
          <p:nvPr/>
        </p:nvSpPr>
        <p:spPr>
          <a:xfrm>
            <a:off x="8935832" y="5642738"/>
            <a:ext cx="902773" cy="1190954"/>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2" name="TextBox 11"/>
          <p:cNvSpPr txBox="1"/>
          <p:nvPr/>
        </p:nvSpPr>
        <p:spPr>
          <a:xfrm>
            <a:off x="5986793" y="7315753"/>
            <a:ext cx="6800850" cy="3046988"/>
          </a:xfrm>
          <a:prstGeom prst="rect">
            <a:avLst/>
          </a:prstGeom>
          <a:noFill/>
        </p:spPr>
        <p:txBody>
          <a:bodyPr wrap="square" rtlCol="0">
            <a:spAutoFit/>
          </a:bodyPr>
          <a:lstStyle/>
          <a:p>
            <a:pPr algn="ctr"/>
            <a:r>
              <a:rPr lang="en-US" sz="4800" b="1" dirty="0">
                <a:solidFill>
                  <a:schemeClr val="bg1"/>
                </a:solidFill>
                <a:latin typeface="Lato" charset="0"/>
                <a:ea typeface="Lato" charset="0"/>
                <a:cs typeface="Lato" charset="0"/>
              </a:rPr>
              <a:t>People who regularly use disk encryption day to day</a:t>
            </a:r>
            <a:endParaRPr lang="en-US" sz="4800" dirty="0">
              <a:solidFill>
                <a:schemeClr val="bg1"/>
              </a:solidFill>
              <a:latin typeface="Lato" charset="0"/>
              <a:ea typeface="Lato" charset="0"/>
              <a:cs typeface="Lato" charset="0"/>
            </a:endParaRPr>
          </a:p>
          <a:p>
            <a:pPr algn="ctr"/>
            <a:endParaRPr lang="en-AU" sz="4800" dirty="0"/>
          </a:p>
        </p:txBody>
      </p:sp>
      <p:sp>
        <p:nvSpPr>
          <p:cNvPr id="2" name="TextBox 1"/>
          <p:cNvSpPr txBox="1"/>
          <p:nvPr/>
        </p:nvSpPr>
        <p:spPr>
          <a:xfrm>
            <a:off x="12729480" y="7123751"/>
            <a:ext cx="6240964" cy="3724096"/>
          </a:xfrm>
          <a:prstGeom prst="rect">
            <a:avLst/>
          </a:prstGeom>
          <a:noFill/>
        </p:spPr>
        <p:txBody>
          <a:bodyPr wrap="square" rtlCol="0">
            <a:spAutoFit/>
          </a:bodyPr>
          <a:lstStyle/>
          <a:p>
            <a:pPr algn="ctr"/>
            <a:r>
              <a:rPr lang="en-US" sz="4000" b="1" dirty="0">
                <a:solidFill>
                  <a:schemeClr val="bg1"/>
                </a:solidFill>
                <a:latin typeface="Lato" charset="0"/>
                <a:ea typeface="Lato" charset="0"/>
                <a:cs typeface="Lato" charset="0"/>
              </a:rPr>
              <a:t>People who don’t  know you can extract encryption keys from any running computer </a:t>
            </a:r>
            <a:r>
              <a:rPr lang="en-US" sz="4000" b="1" i="1" dirty="0">
                <a:solidFill>
                  <a:schemeClr val="bg1"/>
                </a:solidFill>
                <a:latin typeface="Lato" charset="0"/>
                <a:ea typeface="Lato" charset="0"/>
                <a:cs typeface="Lato" charset="0"/>
              </a:rPr>
              <a:t>without</a:t>
            </a:r>
            <a:r>
              <a:rPr lang="en-US" sz="4000" b="1" dirty="0">
                <a:solidFill>
                  <a:schemeClr val="bg1"/>
                </a:solidFill>
                <a:latin typeface="Lato" charset="0"/>
                <a:ea typeface="Lato" charset="0"/>
                <a:cs typeface="Lato" charset="0"/>
              </a:rPr>
              <a:t> OS access</a:t>
            </a:r>
            <a:endParaRPr lang="en-US" sz="4000" dirty="0">
              <a:solidFill>
                <a:schemeClr val="bg1"/>
              </a:solidFill>
              <a:latin typeface="Lato Light" charset="0"/>
              <a:ea typeface="Lato Light" charset="0"/>
              <a:cs typeface="Lato Light" charset="0"/>
            </a:endParaRPr>
          </a:p>
          <a:p>
            <a:pPr algn="ctr"/>
            <a:endParaRPr lang="en-AU" dirty="0"/>
          </a:p>
        </p:txBody>
      </p:sp>
    </p:spTree>
    <p:extLst>
      <p:ext uri="{BB962C8B-B14F-4D97-AF65-F5344CB8AC3E}">
        <p14:creationId xmlns:p14="http://schemas.microsoft.com/office/powerpoint/2010/main" val="864006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39" name="Rectangle 38"/>
          <p:cNvSpPr>
            <a:spLocks/>
          </p:cNvSpPr>
          <p:nvPr/>
        </p:nvSpPr>
        <p:spPr bwMode="auto">
          <a:xfrm>
            <a:off x="3223919" y="1983826"/>
            <a:ext cx="7729680"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CBC </a:t>
            </a:r>
            <a:r>
              <a:rPr lang="mr-IN" sz="6400" b="1" dirty="0" smtClean="0">
                <a:solidFill>
                  <a:schemeClr val="tx2"/>
                </a:solidFill>
                <a:latin typeface="Lato" charset="0"/>
                <a:ea typeface="Lato" charset="0"/>
                <a:cs typeface="Lato" charset="0"/>
                <a:sym typeface="Bebas Neue" charset="0"/>
              </a:rPr>
              <a:t>–</a:t>
            </a:r>
            <a:r>
              <a:rPr lang="en-US" sz="6400" b="1" dirty="0" smtClean="0">
                <a:solidFill>
                  <a:schemeClr val="tx2"/>
                </a:solidFill>
                <a:latin typeface="Lato" charset="0"/>
                <a:ea typeface="Lato" charset="0"/>
                <a:cs typeface="Lato" charset="0"/>
                <a:sym typeface="Bebas Neue" charset="0"/>
              </a:rPr>
              <a:t> The bad News</a:t>
            </a:r>
          </a:p>
        </p:txBody>
      </p:sp>
      <p:sp>
        <p:nvSpPr>
          <p:cNvPr id="41" name="Rectangle 40"/>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44" name="Group 43"/>
          <p:cNvGrpSpPr/>
          <p:nvPr/>
        </p:nvGrpSpPr>
        <p:grpSpPr>
          <a:xfrm>
            <a:off x="6552807" y="887174"/>
            <a:ext cx="1071899" cy="277112"/>
            <a:chOff x="6485856" y="907624"/>
            <a:chExt cx="1071899" cy="277112"/>
          </a:xfrm>
        </p:grpSpPr>
        <p:sp>
          <p:nvSpPr>
            <p:cNvPr id="45"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6"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7"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1" name="Rectangle 50"/>
          <p:cNvSpPr>
            <a:spLocks/>
          </p:cNvSpPr>
          <p:nvPr/>
        </p:nvSpPr>
        <p:spPr bwMode="auto">
          <a:xfrm>
            <a:off x="5436060" y="1355229"/>
            <a:ext cx="330539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wrong</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1" name="TextBox 20"/>
          <p:cNvSpPr txBox="1"/>
          <p:nvPr/>
        </p:nvSpPr>
        <p:spPr>
          <a:xfrm>
            <a:off x="14165424" y="2331018"/>
            <a:ext cx="9543673" cy="5734903"/>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What this means for you:</a:t>
            </a:r>
          </a:p>
          <a:p>
            <a:pPr>
              <a:spcAft>
                <a:spcPts val="400"/>
              </a:spcAft>
            </a:pPr>
            <a:endParaRPr lang="en-AU" sz="40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If you have a system (even upgraded to most recent distribution) where the root disk was initially encrypted pre by any of these systems, you are potentially vulnerable to a code injection attack from access to the disk. (physical or VM)</a:t>
            </a:r>
          </a:p>
        </p:txBody>
      </p:sp>
      <p:sp>
        <p:nvSpPr>
          <p:cNvPr id="22" name="TextBox 21"/>
          <p:cNvSpPr txBox="1"/>
          <p:nvPr/>
        </p:nvSpPr>
        <p:spPr>
          <a:xfrm>
            <a:off x="1919526" y="4117426"/>
            <a:ext cx="9543673" cy="7981672"/>
          </a:xfrm>
          <a:prstGeom prst="rect">
            <a:avLst/>
          </a:prstGeom>
          <a:noFill/>
        </p:spPr>
        <p:txBody>
          <a:bodyPr wrap="square" rtlCol="0">
            <a:spAutoFit/>
          </a:bodyPr>
          <a:lstStyle/>
          <a:p>
            <a:pPr>
              <a:spcAft>
                <a:spcPts val="400"/>
              </a:spcAft>
            </a:pPr>
            <a:r>
              <a:rPr lang="en-AU" sz="4000" dirty="0" err="1" smtClean="0">
                <a:solidFill>
                  <a:schemeClr val="tx2">
                    <a:lumMod val="75000"/>
                  </a:schemeClr>
                </a:solidFill>
                <a:latin typeface="Lato" charset="0"/>
                <a:ea typeface="Lato" charset="0"/>
                <a:cs typeface="Lato" charset="0"/>
              </a:rPr>
              <a:t>aes-cbc</a:t>
            </a:r>
            <a:r>
              <a:rPr lang="en-AU" sz="4000" dirty="0" smtClean="0">
                <a:solidFill>
                  <a:schemeClr val="tx2">
                    <a:lumMod val="75000"/>
                  </a:schemeClr>
                </a:solidFill>
                <a:latin typeface="Lato" charset="0"/>
                <a:ea typeface="Lato" charset="0"/>
                <a:cs typeface="Lato" charset="0"/>
              </a:rPr>
              <a:t> as the default up until version 1.6.0 in LUKS. This was the initial LUKS version in:</a:t>
            </a:r>
          </a:p>
          <a:p>
            <a:pPr>
              <a:spcAft>
                <a:spcPts val="400"/>
              </a:spcAft>
            </a:pPr>
            <a:endParaRPr lang="en-AU" sz="1200" dirty="0" smtClean="0">
              <a:solidFill>
                <a:schemeClr val="tx2">
                  <a:lumMod val="75000"/>
                </a:schemeClr>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tx2">
                    <a:lumMod val="75000"/>
                  </a:schemeClr>
                </a:solidFill>
                <a:latin typeface="Lato" charset="0"/>
                <a:ea typeface="Lato" charset="0"/>
                <a:cs typeface="Lato" charset="0"/>
              </a:rPr>
              <a:t>Ubuntu 14.x (trusty)</a:t>
            </a:r>
          </a:p>
          <a:p>
            <a:pPr marL="571500" indent="-571500">
              <a:spcAft>
                <a:spcPts val="400"/>
              </a:spcAft>
              <a:buFont typeface="Arial" charset="0"/>
              <a:buChar char="•"/>
            </a:pPr>
            <a:r>
              <a:rPr lang="en-AU" sz="4000" dirty="0" err="1" smtClean="0">
                <a:solidFill>
                  <a:schemeClr val="tx2">
                    <a:lumMod val="75000"/>
                  </a:schemeClr>
                </a:solidFill>
                <a:latin typeface="Lato" charset="0"/>
                <a:ea typeface="Lato" charset="0"/>
                <a:cs typeface="Lato" charset="0"/>
              </a:rPr>
              <a:t>Debian</a:t>
            </a:r>
            <a:r>
              <a:rPr lang="en-AU" sz="4000" dirty="0" smtClean="0">
                <a:solidFill>
                  <a:schemeClr val="tx2">
                    <a:lumMod val="75000"/>
                  </a:schemeClr>
                </a:solidFill>
                <a:latin typeface="Lato" charset="0"/>
                <a:ea typeface="Lato" charset="0"/>
                <a:cs typeface="Lato" charset="0"/>
              </a:rPr>
              <a:t> 7 (wheezy)</a:t>
            </a:r>
          </a:p>
          <a:p>
            <a:pPr marL="571500" indent="-571500">
              <a:spcAft>
                <a:spcPts val="400"/>
              </a:spcAft>
              <a:buFont typeface="Arial" charset="0"/>
              <a:buChar char="•"/>
            </a:pPr>
            <a:r>
              <a:rPr lang="en-AU" sz="4000" dirty="0" smtClean="0">
                <a:solidFill>
                  <a:schemeClr val="tx2">
                    <a:lumMod val="75000"/>
                  </a:schemeClr>
                </a:solidFill>
                <a:latin typeface="Lato" charset="0"/>
                <a:ea typeface="Lato" charset="0"/>
                <a:cs typeface="Lato" charset="0"/>
              </a:rPr>
              <a:t>SUSE installs older than 2014</a:t>
            </a:r>
          </a:p>
          <a:p>
            <a:pPr marL="571500" indent="-571500">
              <a:spcAft>
                <a:spcPts val="400"/>
              </a:spcAft>
              <a:buFont typeface="Arial" charset="0"/>
              <a:buChar char="•"/>
            </a:pPr>
            <a:r>
              <a:rPr lang="en-AU" sz="4000" dirty="0" smtClean="0">
                <a:solidFill>
                  <a:schemeClr val="tx2">
                    <a:lumMod val="75000"/>
                  </a:schemeClr>
                </a:solidFill>
                <a:latin typeface="Lato" charset="0"/>
                <a:ea typeface="Lato" charset="0"/>
                <a:cs typeface="Lato" charset="0"/>
              </a:rPr>
              <a:t>Arch Linux Older than 2014</a:t>
            </a:r>
          </a:p>
          <a:p>
            <a:pPr marL="571500" indent="-571500">
              <a:spcAft>
                <a:spcPts val="400"/>
              </a:spcAft>
              <a:buFont typeface="Arial" charset="0"/>
              <a:buChar char="•"/>
            </a:pPr>
            <a:endParaRPr lang="en-AU" sz="1200" dirty="0" smtClean="0">
              <a:solidFill>
                <a:schemeClr val="tx2">
                  <a:lumMod val="75000"/>
                </a:schemeClr>
              </a:solidFill>
              <a:latin typeface="Lato" charset="0"/>
              <a:ea typeface="Lato" charset="0"/>
              <a:cs typeface="Lato" charset="0"/>
            </a:endParaRPr>
          </a:p>
          <a:p>
            <a:pPr>
              <a:spcAft>
                <a:spcPts val="400"/>
              </a:spcAft>
            </a:pPr>
            <a:r>
              <a:rPr lang="en-AU" sz="4000" dirty="0" smtClean="0">
                <a:solidFill>
                  <a:schemeClr val="tx2">
                    <a:lumMod val="75000"/>
                  </a:schemeClr>
                </a:solidFill>
                <a:latin typeface="Lato" charset="0"/>
                <a:ea typeface="Lato" charset="0"/>
                <a:cs typeface="Lato" charset="0"/>
              </a:rPr>
              <a:t>CBC was also the default in: </a:t>
            </a:r>
          </a:p>
          <a:p>
            <a:pPr>
              <a:spcAft>
                <a:spcPts val="400"/>
              </a:spcAft>
            </a:pPr>
            <a:endParaRPr lang="en-AU" sz="1200" dirty="0" smtClean="0">
              <a:solidFill>
                <a:schemeClr val="tx2">
                  <a:lumMod val="75000"/>
                </a:schemeClr>
              </a:solidFill>
              <a:latin typeface="Lato" charset="0"/>
              <a:ea typeface="Lato" charset="0"/>
              <a:cs typeface="Lato" charset="0"/>
            </a:endParaRPr>
          </a:p>
          <a:p>
            <a:pPr marL="571500" indent="-571500">
              <a:spcAft>
                <a:spcPts val="400"/>
              </a:spcAft>
              <a:buFont typeface="Arial" charset="0"/>
              <a:buChar char="•"/>
            </a:pPr>
            <a:r>
              <a:rPr lang="en-AU" sz="4000" dirty="0" err="1" smtClean="0">
                <a:solidFill>
                  <a:schemeClr val="tx2">
                    <a:lumMod val="75000"/>
                  </a:schemeClr>
                </a:solidFill>
                <a:latin typeface="Lato" charset="0"/>
                <a:ea typeface="Lato" charset="0"/>
                <a:cs typeface="Lato" charset="0"/>
              </a:rPr>
              <a:t>Truecrypt</a:t>
            </a:r>
            <a:r>
              <a:rPr lang="en-AU" sz="4000" dirty="0" smtClean="0">
                <a:solidFill>
                  <a:schemeClr val="tx2">
                    <a:lumMod val="75000"/>
                  </a:schemeClr>
                </a:solidFill>
                <a:latin typeface="Lato" charset="0"/>
                <a:ea typeface="Lato" charset="0"/>
                <a:cs typeface="Lato" charset="0"/>
              </a:rPr>
              <a:t> 4.0 and earlier</a:t>
            </a:r>
          </a:p>
          <a:p>
            <a:pPr marL="571500" indent="-571500">
              <a:spcAft>
                <a:spcPts val="400"/>
              </a:spcAft>
              <a:buFont typeface="Arial" charset="0"/>
              <a:buChar char="•"/>
            </a:pPr>
            <a:r>
              <a:rPr lang="en-AU" sz="4000" dirty="0" err="1" smtClean="0">
                <a:solidFill>
                  <a:schemeClr val="tx2">
                    <a:lumMod val="75000"/>
                  </a:schemeClr>
                </a:solidFill>
                <a:latin typeface="Lato" charset="0"/>
                <a:ea typeface="Lato" charset="0"/>
                <a:cs typeface="Lato" charset="0"/>
              </a:rPr>
              <a:t>Bitlocker</a:t>
            </a:r>
            <a:r>
              <a:rPr lang="en-AU" sz="4000" dirty="0" smtClean="0">
                <a:solidFill>
                  <a:schemeClr val="tx2">
                    <a:lumMod val="75000"/>
                  </a:schemeClr>
                </a:solidFill>
                <a:latin typeface="Lato" charset="0"/>
                <a:ea typeface="Lato" charset="0"/>
                <a:cs typeface="Lato" charset="0"/>
              </a:rPr>
              <a:t> previous to windows 10</a:t>
            </a:r>
          </a:p>
          <a:p>
            <a:pPr marL="571500" indent="-571500">
              <a:spcAft>
                <a:spcPts val="400"/>
              </a:spcAft>
              <a:buFont typeface="Arial" charset="0"/>
              <a:buChar char="•"/>
            </a:pPr>
            <a:r>
              <a:rPr lang="en-AU" sz="4000" dirty="0" smtClean="0">
                <a:solidFill>
                  <a:schemeClr val="tx2">
                    <a:lumMod val="75000"/>
                  </a:schemeClr>
                </a:solidFill>
                <a:latin typeface="Lato" charset="0"/>
                <a:ea typeface="Lato" charset="0"/>
                <a:cs typeface="Lato" charset="0"/>
              </a:rPr>
              <a:t>Filevault1</a:t>
            </a:r>
          </a:p>
        </p:txBody>
      </p:sp>
      <p:grpSp>
        <p:nvGrpSpPr>
          <p:cNvPr id="18" name="Group 17"/>
          <p:cNvGrpSpPr/>
          <p:nvPr/>
        </p:nvGrpSpPr>
        <p:grpSpPr>
          <a:xfrm>
            <a:off x="18553404" y="907624"/>
            <a:ext cx="1071899" cy="277112"/>
            <a:chOff x="11326306" y="907624"/>
            <a:chExt cx="1071899" cy="277112"/>
          </a:xfrm>
        </p:grpSpPr>
        <p:sp>
          <p:nvSpPr>
            <p:cNvPr id="19"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6467047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3801060" y="541867"/>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18" name="Rectangle 17"/>
          <p:cNvSpPr>
            <a:spLocks/>
          </p:cNvSpPr>
          <p:nvPr/>
        </p:nvSpPr>
        <p:spPr bwMode="auto">
          <a:xfrm>
            <a:off x="393075" y="2234521"/>
            <a:ext cx="13324114"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XTS </a:t>
            </a:r>
            <a:r>
              <a:rPr lang="en-US" sz="6600" b="1" dirty="0" smtClean="0">
                <a:solidFill>
                  <a:schemeClr val="tx2"/>
                </a:solidFill>
                <a:latin typeface="Lato" charset="0"/>
                <a:ea typeface="Lato" charset="0"/>
                <a:cs typeface="Lato" charset="0"/>
                <a:sym typeface="Bebas Neue" charset="0"/>
              </a:rPr>
              <a:t>- </a:t>
            </a:r>
            <a:r>
              <a:rPr lang="en-US" sz="6600" b="1" dirty="0">
                <a:solidFill>
                  <a:schemeClr val="tx2"/>
                </a:solidFill>
              </a:rPr>
              <a:t>XEX-based tweaked-codebook </a:t>
            </a:r>
            <a:endParaRPr lang="en-US" sz="6600" b="1" dirty="0" smtClean="0">
              <a:solidFill>
                <a:schemeClr val="tx2"/>
              </a:solidFill>
            </a:endParaRPr>
          </a:p>
          <a:p>
            <a:pPr algn="ctr"/>
            <a:r>
              <a:rPr lang="en-US" sz="6600" b="1" dirty="0" smtClean="0">
                <a:solidFill>
                  <a:schemeClr val="tx2"/>
                </a:solidFill>
              </a:rPr>
              <a:t>mode </a:t>
            </a:r>
            <a:r>
              <a:rPr lang="en-US" sz="6600" b="1" dirty="0">
                <a:solidFill>
                  <a:schemeClr val="tx2"/>
                </a:solidFill>
              </a:rPr>
              <a:t>with </a:t>
            </a:r>
            <a:r>
              <a:rPr lang="en-US" sz="6600" b="1" dirty="0" smtClean="0">
                <a:solidFill>
                  <a:schemeClr val="tx2"/>
                </a:solidFill>
              </a:rPr>
              <a:t>cipher-text stealing</a:t>
            </a:r>
            <a:endParaRPr lang="en-US" sz="6600" b="1" dirty="0">
              <a:solidFill>
                <a:schemeClr val="tx2"/>
              </a:solidFill>
            </a:endParaRPr>
          </a:p>
          <a:p>
            <a:pPr algn="ctr"/>
            <a:endParaRPr lang="en-US" sz="6600" b="1" dirty="0">
              <a:solidFill>
                <a:schemeClr val="tx2"/>
              </a:solidFill>
            </a:endParaRPr>
          </a:p>
        </p:txBody>
      </p:sp>
      <p:sp>
        <p:nvSpPr>
          <p:cNvPr id="20" name="Rectangle 19"/>
          <p:cNvSpPr/>
          <p:nvPr/>
        </p:nvSpPr>
        <p:spPr>
          <a:xfrm>
            <a:off x="6552212" y="4474232"/>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9" name="TextBox 28"/>
          <p:cNvSpPr txBox="1"/>
          <p:nvPr/>
        </p:nvSpPr>
        <p:spPr>
          <a:xfrm>
            <a:off x="14110875" y="1570873"/>
            <a:ext cx="10245849" cy="7786747"/>
          </a:xfrm>
          <a:prstGeom prst="rect">
            <a:avLst/>
          </a:prstGeom>
          <a:noFill/>
        </p:spPr>
        <p:txBody>
          <a:bodyPr wrap="square" rtlCol="0">
            <a:spAutoFit/>
          </a:bodyPr>
          <a:lstStyle/>
          <a:p>
            <a:r>
              <a:rPr lang="en-AU" sz="4800" b="1" dirty="0" smtClean="0">
                <a:solidFill>
                  <a:schemeClr val="bg1"/>
                </a:solidFill>
                <a:latin typeface="Lato" charset="0"/>
                <a:ea typeface="Lato" charset="0"/>
                <a:cs typeface="Lato" charset="0"/>
              </a:rPr>
              <a:t>XTS (ECB made sexy)</a:t>
            </a:r>
            <a:endParaRPr lang="en-AU" sz="4800" b="1" dirty="0">
              <a:latin typeface="Lato" charset="0"/>
              <a:ea typeface="Lato" charset="0"/>
              <a:cs typeface="Lato" charset="0"/>
            </a:endParaRPr>
          </a:p>
          <a:p>
            <a:endParaRPr lang="en-AU" sz="4000" dirty="0" smtClean="0">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provided Key is split in two</a:t>
            </a:r>
          </a:p>
          <a:p>
            <a:pPr marL="571500" indent="-571500">
              <a:spcAft>
                <a:spcPts val="400"/>
              </a:spcAft>
              <a:buFont typeface="Arial" charset="0"/>
              <a:buChar char="•"/>
            </a:pPr>
            <a:endParaRPr lang="en-AU" sz="24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Half the key: key</a:t>
            </a:r>
            <a:r>
              <a:rPr lang="en-AU" sz="4000" baseline="-25000" dirty="0" smtClean="0">
                <a:solidFill>
                  <a:schemeClr val="bg1"/>
                </a:solidFill>
                <a:latin typeface="Lato" charset="0"/>
                <a:ea typeface="Lato" charset="0"/>
                <a:cs typeface="Lato" charset="0"/>
              </a:rPr>
              <a:t>2</a:t>
            </a:r>
            <a:r>
              <a:rPr lang="en-AU" sz="4000" dirty="0" smtClean="0">
                <a:solidFill>
                  <a:schemeClr val="bg1"/>
                </a:solidFill>
                <a:latin typeface="Lato" charset="0"/>
                <a:ea typeface="Lato" charset="0"/>
                <a:cs typeface="Lato" charset="0"/>
              </a:rPr>
              <a:t> is smashed through a tweak and </a:t>
            </a:r>
            <a:r>
              <a:rPr lang="en-AU" sz="4000" dirty="0" err="1" smtClean="0">
                <a:solidFill>
                  <a:schemeClr val="bg1"/>
                </a:solidFill>
                <a:latin typeface="Lato" charset="0"/>
                <a:ea typeface="Lato" charset="0"/>
                <a:cs typeface="Lato" charset="0"/>
              </a:rPr>
              <a:t>XORed</a:t>
            </a:r>
            <a:r>
              <a:rPr lang="en-AU" sz="4000" dirty="0" smtClean="0">
                <a:solidFill>
                  <a:schemeClr val="bg1"/>
                </a:solidFill>
                <a:latin typeface="Lato" charset="0"/>
                <a:ea typeface="Lato" charset="0"/>
                <a:cs typeface="Lato" charset="0"/>
              </a:rPr>
              <a:t> with plaintext</a:t>
            </a:r>
          </a:p>
          <a:p>
            <a:pPr marL="571500" indent="-571500">
              <a:spcAft>
                <a:spcPts val="400"/>
              </a:spcAft>
              <a:buFont typeface="Arial" charset="0"/>
              <a:buChar char="•"/>
            </a:pPr>
            <a:endParaRPr lang="en-AU" sz="24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This new data is then encrypted with the other half of the key: key</a:t>
            </a:r>
            <a:r>
              <a:rPr lang="en-AU" sz="4000" baseline="-25000" dirty="0" smtClean="0">
                <a:solidFill>
                  <a:schemeClr val="bg1"/>
                </a:solidFill>
                <a:latin typeface="Lato" charset="0"/>
                <a:ea typeface="Lato" charset="0"/>
                <a:cs typeface="Lato" charset="0"/>
              </a:rPr>
              <a:t>1</a:t>
            </a:r>
            <a:endParaRPr lang="en-AU" sz="4000" dirty="0">
              <a:solidFill>
                <a:schemeClr val="bg1"/>
              </a:solidFill>
              <a:latin typeface="Lato" charset="0"/>
              <a:ea typeface="Lato" charset="0"/>
              <a:cs typeface="Lato" charset="0"/>
            </a:endParaRPr>
          </a:p>
          <a:p>
            <a:pPr marL="571500" indent="-571500">
              <a:spcAft>
                <a:spcPts val="400"/>
              </a:spcAft>
              <a:buFont typeface="Arial" charset="0"/>
              <a:buChar char="•"/>
            </a:pPr>
            <a:endParaRPr lang="en-AU" sz="24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AU" sz="4000" dirty="0" smtClean="0">
                <a:solidFill>
                  <a:schemeClr val="bg1"/>
                </a:solidFill>
                <a:latin typeface="Lato" charset="0"/>
                <a:ea typeface="Lato" charset="0"/>
                <a:cs typeface="Lato" charset="0"/>
              </a:rPr>
              <a:t>The result is then </a:t>
            </a:r>
            <a:r>
              <a:rPr lang="en-AU" sz="4000" dirty="0" err="1" smtClean="0">
                <a:solidFill>
                  <a:schemeClr val="bg1"/>
                </a:solidFill>
                <a:latin typeface="Lato" charset="0"/>
                <a:ea typeface="Lato" charset="0"/>
                <a:cs typeface="Lato" charset="0"/>
              </a:rPr>
              <a:t>XORed</a:t>
            </a:r>
            <a:r>
              <a:rPr lang="en-AU" sz="4000" dirty="0" smtClean="0">
                <a:solidFill>
                  <a:schemeClr val="bg1"/>
                </a:solidFill>
                <a:latin typeface="Lato" charset="0"/>
                <a:ea typeface="Lato" charset="0"/>
                <a:cs typeface="Lato" charset="0"/>
              </a:rPr>
              <a:t> with the originally generated tweak (key</a:t>
            </a:r>
            <a:r>
              <a:rPr lang="en-AU" sz="4000" baseline="-25000" dirty="0" smtClean="0">
                <a:solidFill>
                  <a:schemeClr val="bg1"/>
                </a:solidFill>
                <a:latin typeface="Lato" charset="0"/>
                <a:ea typeface="Lato" charset="0"/>
                <a:cs typeface="Lato" charset="0"/>
              </a:rPr>
              <a:t>2</a:t>
            </a:r>
            <a:r>
              <a:rPr lang="en-AU" sz="4000" dirty="0" smtClean="0">
                <a:solidFill>
                  <a:schemeClr val="bg1"/>
                </a:solidFill>
                <a:latin typeface="Lato" charset="0"/>
                <a:ea typeface="Lato" charset="0"/>
                <a:cs typeface="Lato" charset="0"/>
              </a:rPr>
              <a:t>) again and written as the </a:t>
            </a:r>
            <a:r>
              <a:rPr lang="en-AU" sz="4000" dirty="0" err="1" smtClean="0">
                <a:solidFill>
                  <a:schemeClr val="bg1"/>
                </a:solidFill>
                <a:latin typeface="Lato" charset="0"/>
                <a:ea typeface="Lato" charset="0"/>
                <a:cs typeface="Lato" charset="0"/>
              </a:rPr>
              <a:t>ciphertext</a:t>
            </a:r>
            <a:endParaRPr lang="en-AU" sz="4000" dirty="0" smtClean="0">
              <a:solidFill>
                <a:schemeClr val="bg1"/>
              </a:solidFill>
              <a:latin typeface="Lato" charset="0"/>
              <a:ea typeface="Lato" charset="0"/>
              <a:cs typeface="Lato" charset="0"/>
            </a:endParaRPr>
          </a:p>
        </p:txBody>
      </p:sp>
      <p:pic>
        <p:nvPicPr>
          <p:cNvPr id="2" name="Picture 1"/>
          <p:cNvPicPr>
            <a:picLocks noChangeAspect="1"/>
          </p:cNvPicPr>
          <p:nvPr/>
        </p:nvPicPr>
        <p:blipFill>
          <a:blip r:embed="rId3"/>
          <a:stretch>
            <a:fillRect/>
          </a:stretch>
        </p:blipFill>
        <p:spPr>
          <a:xfrm>
            <a:off x="-48187" y="5435288"/>
            <a:ext cx="13756211" cy="5283301"/>
          </a:xfrm>
          <a:prstGeom prst="rect">
            <a:avLst/>
          </a:prstGeom>
        </p:spPr>
      </p:pic>
      <p:grpSp>
        <p:nvGrpSpPr>
          <p:cNvPr id="34" name="Group 33"/>
          <p:cNvGrpSpPr/>
          <p:nvPr/>
        </p:nvGrpSpPr>
        <p:grpSpPr>
          <a:xfrm>
            <a:off x="6552807" y="887174"/>
            <a:ext cx="1071899" cy="277112"/>
            <a:chOff x="6485856" y="907624"/>
            <a:chExt cx="1071899" cy="277112"/>
          </a:xfrm>
        </p:grpSpPr>
        <p:sp>
          <p:nvSpPr>
            <p:cNvPr id="35"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mc:AlternateContent xmlns:mc="http://schemas.openxmlformats.org/markup-compatibility/2006" xmlns:a14="http://schemas.microsoft.com/office/drawing/2010/main">
        <mc:Choice Requires="a14">
          <p:sp>
            <p:nvSpPr>
              <p:cNvPr id="4" name="TextBox 3"/>
              <p:cNvSpPr txBox="1"/>
              <p:nvPr/>
            </p:nvSpPr>
            <p:spPr>
              <a:xfrm>
                <a:off x="16136605" y="9749093"/>
                <a:ext cx="5905500" cy="1938992"/>
              </a:xfrm>
              <a:prstGeom prst="rect">
                <a:avLst/>
              </a:prstGeom>
              <a:noFill/>
            </p:spPr>
            <p:txBody>
              <a:bodyPr wrap="square" rtlCol="0">
                <a:spAutoFit/>
              </a:bodyPr>
              <a:lstStyle/>
              <a:p>
                <a:r>
                  <a:rPr lang="en-AU" sz="4800" i="1" dirty="0" smtClean="0">
                    <a:solidFill>
                      <a:schemeClr val="bg1"/>
                    </a:solidFill>
                  </a:rPr>
                  <a:t>C = E</a:t>
                </a:r>
                <a:r>
                  <a:rPr lang="en-AU" sz="4800" i="1" baseline="-25000" dirty="0" smtClean="0">
                    <a:solidFill>
                      <a:schemeClr val="bg1"/>
                    </a:solidFill>
                  </a:rPr>
                  <a:t>k1</a:t>
                </a:r>
                <a:r>
                  <a:rPr lang="en-AU" sz="4800" i="1" dirty="0" smtClean="0">
                    <a:solidFill>
                      <a:schemeClr val="bg1"/>
                    </a:solidFill>
                  </a:rPr>
                  <a:t>(P </a:t>
                </a:r>
                <a14:m>
                  <m:oMath xmlns:m="http://schemas.openxmlformats.org/officeDocument/2006/math">
                    <m:r>
                      <a:rPr lang="en-AU" sz="4800" i="1" smtClean="0">
                        <a:solidFill>
                          <a:schemeClr val="bg1"/>
                        </a:solidFill>
                        <a:latin typeface="Cambria Math" charset="0"/>
                        <a:ea typeface="Cambria Math" charset="0"/>
                        <a:cs typeface="Cambria Math" charset="0"/>
                      </a:rPr>
                      <m:t>⊕</m:t>
                    </m:r>
                  </m:oMath>
                </a14:m>
                <a:r>
                  <a:rPr lang="en-AU" sz="4800" i="1" dirty="0" smtClean="0">
                    <a:solidFill>
                      <a:schemeClr val="bg1"/>
                    </a:solidFill>
                  </a:rPr>
                  <a:t> X</a:t>
                </a:r>
                <a:r>
                  <a:rPr lang="en-AU" sz="4800" i="1" dirty="0">
                    <a:solidFill>
                      <a:schemeClr val="bg1"/>
                    </a:solidFill>
                  </a:rPr>
                  <a:t>) </a:t>
                </a:r>
                <a14:m>
                  <m:oMath xmlns:m="http://schemas.openxmlformats.org/officeDocument/2006/math">
                    <m:r>
                      <a:rPr lang="en-AU" sz="4800" i="1" smtClean="0">
                        <a:solidFill>
                          <a:schemeClr val="bg1"/>
                        </a:solidFill>
                        <a:latin typeface="Cambria Math" charset="0"/>
                        <a:ea typeface="Cambria Math" charset="0"/>
                        <a:cs typeface="Cambria Math" charset="0"/>
                      </a:rPr>
                      <m:t>⊕</m:t>
                    </m:r>
                  </m:oMath>
                </a14:m>
                <a:r>
                  <a:rPr lang="en-AU" sz="4800" i="1" dirty="0" smtClean="0">
                    <a:solidFill>
                      <a:schemeClr val="bg1"/>
                    </a:solidFill>
                  </a:rPr>
                  <a:t> X</a:t>
                </a:r>
              </a:p>
              <a:p>
                <a:endParaRPr lang="en-AU" sz="2400" b="1" i="1" dirty="0" smtClean="0">
                  <a:solidFill>
                    <a:schemeClr val="bg1"/>
                  </a:solidFill>
                </a:endParaRPr>
              </a:p>
              <a:p>
                <a:r>
                  <a:rPr lang="en-AU" sz="4800" i="1" dirty="0" smtClean="0">
                    <a:solidFill>
                      <a:schemeClr val="bg1"/>
                    </a:solidFill>
                  </a:rPr>
                  <a:t>Where: X = E</a:t>
                </a:r>
                <a:r>
                  <a:rPr lang="en-AU" sz="4800" i="1" baseline="-25000" dirty="0" smtClean="0">
                    <a:solidFill>
                      <a:schemeClr val="bg1"/>
                    </a:solidFill>
                  </a:rPr>
                  <a:t>k2</a:t>
                </a:r>
                <a:r>
                  <a:rPr lang="en-AU" sz="4800" i="1" dirty="0" smtClean="0">
                    <a:solidFill>
                      <a:schemeClr val="bg1"/>
                    </a:solidFill>
                  </a:rPr>
                  <a:t>(I) </a:t>
                </a:r>
                <a14:m>
                  <m:oMath xmlns:m="http://schemas.openxmlformats.org/officeDocument/2006/math">
                    <m:r>
                      <a:rPr lang="en-AU" sz="4800" i="1" smtClean="0">
                        <a:solidFill>
                          <a:schemeClr val="bg1"/>
                        </a:solidFill>
                        <a:latin typeface="Cambria Math" charset="0"/>
                        <a:ea typeface="Cambria Math" charset="0"/>
                        <a:cs typeface="Cambria Math" charset="0"/>
                      </a:rPr>
                      <m:t>⊗</m:t>
                    </m:r>
                  </m:oMath>
                </a14:m>
                <a:r>
                  <a:rPr lang="en-AU" sz="4800" i="1" dirty="0" smtClean="0">
                    <a:solidFill>
                      <a:schemeClr val="bg1"/>
                    </a:solidFill>
                  </a:rPr>
                  <a:t> </a:t>
                </a:r>
                <a14:m>
                  <m:oMath xmlns:m="http://schemas.openxmlformats.org/officeDocument/2006/math">
                    <m:r>
                      <a:rPr lang="mr-IN" sz="4800" i="1">
                        <a:solidFill>
                          <a:schemeClr val="bg1"/>
                        </a:solidFill>
                        <a:latin typeface="Cambria Math" charset="0"/>
                      </a:rPr>
                      <m:t>𝑎</m:t>
                    </m:r>
                    <m:r>
                      <a:rPr lang="mr-IN" sz="4800" i="1">
                        <a:solidFill>
                          <a:schemeClr val="bg1"/>
                        </a:solidFill>
                        <a:latin typeface="Cambria Math" charset="0"/>
                      </a:rPr>
                      <m:t> </m:t>
                    </m:r>
                  </m:oMath>
                </a14:m>
                <a:r>
                  <a:rPr lang="en-AU" sz="4800" i="1" baseline="30000" dirty="0" smtClean="0">
                    <a:solidFill>
                      <a:schemeClr val="bg1"/>
                    </a:solidFill>
                  </a:rPr>
                  <a:t>j</a:t>
                </a:r>
                <a:endParaRPr lang="is-IS" sz="48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6136605" y="9749093"/>
                <a:ext cx="5905500" cy="1938992"/>
              </a:xfrm>
              <a:prstGeom prst="rect">
                <a:avLst/>
              </a:prstGeom>
              <a:blipFill rotWithShape="0">
                <a:blip r:embed="rId4"/>
                <a:stretch>
                  <a:fillRect l="-4644" t="-6918" b="-16038"/>
                </a:stretch>
              </a:blipFill>
            </p:spPr>
            <p:txBody>
              <a:bodyPr/>
              <a:lstStyle/>
              <a:p>
                <a:r>
                  <a:rPr lang="en-AU">
                    <a:noFill/>
                  </a:rPr>
                  <a:t> </a:t>
                </a:r>
              </a:p>
            </p:txBody>
          </p:sp>
        </mc:Fallback>
      </mc:AlternateContent>
      <p:grpSp>
        <p:nvGrpSpPr>
          <p:cNvPr id="19" name="Group 18"/>
          <p:cNvGrpSpPr/>
          <p:nvPr/>
        </p:nvGrpSpPr>
        <p:grpSpPr>
          <a:xfrm>
            <a:off x="18553404" y="907624"/>
            <a:ext cx="1071899" cy="277112"/>
            <a:chOff x="11326306" y="907624"/>
            <a:chExt cx="1071899" cy="277112"/>
          </a:xfrm>
        </p:grpSpPr>
        <p:sp>
          <p:nvSpPr>
            <p:cNvPr id="21"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Rectangle 16"/>
          <p:cNvSpPr>
            <a:spLocks/>
          </p:cNvSpPr>
          <p:nvPr/>
        </p:nvSpPr>
        <p:spPr bwMode="auto">
          <a:xfrm>
            <a:off x="4649787" y="1465189"/>
            <a:ext cx="487793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(LESS) wrong</a:t>
            </a:r>
            <a:endParaRPr lang="en-US" sz="4000" spc="100" dirty="0">
              <a:solidFill>
                <a:schemeClr val="accent2"/>
              </a:solidFill>
              <a:latin typeface="Source Sans Pro" charset="0"/>
              <a:ea typeface="Source Sans Pro" charset="0"/>
              <a:cs typeface="Source Sans Pro" charset="0"/>
              <a:sym typeface="Bebas Neue" charset="0"/>
            </a:endParaRPr>
          </a:p>
        </p:txBody>
      </p:sp>
    </p:spTree>
    <p:extLst>
      <p:ext uri="{BB962C8B-B14F-4D97-AF65-F5344CB8AC3E}">
        <p14:creationId xmlns:p14="http://schemas.microsoft.com/office/powerpoint/2010/main" val="8338865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18" name="Rectangle 17"/>
          <p:cNvSpPr>
            <a:spLocks/>
          </p:cNvSpPr>
          <p:nvPr/>
        </p:nvSpPr>
        <p:spPr bwMode="auto">
          <a:xfrm>
            <a:off x="393075" y="2234521"/>
            <a:ext cx="13324114"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XTS </a:t>
            </a:r>
            <a:r>
              <a:rPr lang="en-US" sz="6600" b="1" dirty="0" smtClean="0">
                <a:solidFill>
                  <a:schemeClr val="tx2"/>
                </a:solidFill>
                <a:latin typeface="Lato" charset="0"/>
                <a:ea typeface="Lato" charset="0"/>
                <a:cs typeface="Lato" charset="0"/>
                <a:sym typeface="Bebas Neue" charset="0"/>
              </a:rPr>
              <a:t>- </a:t>
            </a:r>
            <a:r>
              <a:rPr lang="en-US" sz="6600" b="1" dirty="0">
                <a:solidFill>
                  <a:schemeClr val="tx2"/>
                </a:solidFill>
              </a:rPr>
              <a:t>XEX-based tweaked-codebook </a:t>
            </a:r>
            <a:endParaRPr lang="en-US" sz="6600" b="1" dirty="0" smtClean="0">
              <a:solidFill>
                <a:schemeClr val="tx2"/>
              </a:solidFill>
            </a:endParaRPr>
          </a:p>
          <a:p>
            <a:pPr algn="ctr"/>
            <a:r>
              <a:rPr lang="en-US" sz="6600" b="1" dirty="0" smtClean="0">
                <a:solidFill>
                  <a:schemeClr val="tx2"/>
                </a:solidFill>
              </a:rPr>
              <a:t>mode </a:t>
            </a:r>
            <a:r>
              <a:rPr lang="en-US" sz="6600" b="1" dirty="0">
                <a:solidFill>
                  <a:schemeClr val="tx2"/>
                </a:solidFill>
              </a:rPr>
              <a:t>with </a:t>
            </a:r>
            <a:r>
              <a:rPr lang="en-US" sz="6600" b="1" dirty="0" smtClean="0">
                <a:solidFill>
                  <a:schemeClr val="tx2"/>
                </a:solidFill>
              </a:rPr>
              <a:t>cipher-text stealing</a:t>
            </a:r>
            <a:endParaRPr lang="en-US" sz="6600" b="1" dirty="0">
              <a:solidFill>
                <a:schemeClr val="tx2"/>
              </a:solidFill>
            </a:endParaRPr>
          </a:p>
          <a:p>
            <a:pPr algn="ctr"/>
            <a:endParaRPr lang="en-US" sz="6600" b="1" dirty="0">
              <a:solidFill>
                <a:schemeClr val="tx2"/>
              </a:solidFill>
            </a:endParaRPr>
          </a:p>
        </p:txBody>
      </p:sp>
      <p:sp>
        <p:nvSpPr>
          <p:cNvPr id="20" name="Rectangle 19"/>
          <p:cNvSpPr/>
          <p:nvPr/>
        </p:nvSpPr>
        <p:spPr>
          <a:xfrm>
            <a:off x="6552212" y="4474232"/>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9" name="TextBox 28"/>
          <p:cNvSpPr txBox="1"/>
          <p:nvPr/>
        </p:nvSpPr>
        <p:spPr>
          <a:xfrm>
            <a:off x="14110875" y="1570873"/>
            <a:ext cx="10245849" cy="4647426"/>
          </a:xfrm>
          <a:prstGeom prst="rect">
            <a:avLst/>
          </a:prstGeom>
          <a:noFill/>
        </p:spPr>
        <p:txBody>
          <a:bodyPr wrap="square" rtlCol="0">
            <a:spAutoFit/>
          </a:bodyPr>
          <a:lstStyle/>
          <a:p>
            <a:r>
              <a:rPr lang="en-AU" sz="4800" b="1" dirty="0" smtClean="0">
                <a:solidFill>
                  <a:schemeClr val="bg1"/>
                </a:solidFill>
                <a:latin typeface="Lato" charset="0"/>
                <a:ea typeface="Lato" charset="0"/>
                <a:cs typeface="Lato" charset="0"/>
              </a:rPr>
              <a:t>XTS (ECB made sexy)</a:t>
            </a:r>
          </a:p>
          <a:p>
            <a:endParaRPr lang="en-AU" sz="4000" dirty="0">
              <a:solidFill>
                <a:schemeClr val="bg1"/>
              </a:solidFill>
              <a:latin typeface="Lato" charset="0"/>
              <a:ea typeface="Lato" charset="0"/>
              <a:cs typeface="Lato" charset="0"/>
            </a:endParaRPr>
          </a:p>
          <a:p>
            <a:r>
              <a:rPr lang="en-AU" sz="4000" dirty="0" smtClean="0">
                <a:solidFill>
                  <a:schemeClr val="bg1"/>
                </a:solidFill>
                <a:latin typeface="Lato" charset="0"/>
                <a:ea typeface="Lato" charset="0"/>
                <a:cs typeface="Lato" charset="0"/>
              </a:rPr>
              <a:t>- Where you can slip up</a:t>
            </a:r>
          </a:p>
          <a:p>
            <a:endParaRPr lang="en-AU" sz="2400" dirty="0" smtClean="0">
              <a:solidFill>
                <a:schemeClr val="bg1"/>
              </a:solidFill>
              <a:latin typeface="Lato" charset="0"/>
              <a:ea typeface="Lato" charset="0"/>
              <a:cs typeface="Lato" charset="0"/>
            </a:endParaRPr>
          </a:p>
          <a:p>
            <a:pPr marL="571500" indent="-571500">
              <a:buFont typeface="Arial" charset="0"/>
              <a:buChar char="•"/>
            </a:pPr>
            <a:r>
              <a:rPr lang="en-AU" sz="4000" dirty="0" smtClean="0">
                <a:solidFill>
                  <a:schemeClr val="bg1"/>
                </a:solidFill>
                <a:latin typeface="Lato" charset="0"/>
                <a:ea typeface="Lato" charset="0"/>
                <a:cs typeface="Lato" charset="0"/>
              </a:rPr>
              <a:t>NOTE! Half the key is used for the ”tweak” the other half is used for actual encryption</a:t>
            </a:r>
          </a:p>
          <a:p>
            <a:pPr marL="571500" indent="-571500">
              <a:buFont typeface="Arial" charset="0"/>
              <a:buChar char="•"/>
            </a:pPr>
            <a:endParaRPr lang="en-AU" sz="2400" dirty="0" smtClean="0">
              <a:solidFill>
                <a:schemeClr val="bg1"/>
              </a:solidFill>
              <a:latin typeface="Lato" charset="0"/>
              <a:ea typeface="Lato" charset="0"/>
              <a:cs typeface="Lato" charset="0"/>
            </a:endParaRPr>
          </a:p>
        </p:txBody>
      </p:sp>
      <p:pic>
        <p:nvPicPr>
          <p:cNvPr id="2" name="Picture 1"/>
          <p:cNvPicPr>
            <a:picLocks noChangeAspect="1"/>
          </p:cNvPicPr>
          <p:nvPr/>
        </p:nvPicPr>
        <p:blipFill>
          <a:blip r:embed="rId3"/>
          <a:stretch>
            <a:fillRect/>
          </a:stretch>
        </p:blipFill>
        <p:spPr>
          <a:xfrm>
            <a:off x="-48187" y="5435288"/>
            <a:ext cx="13756211" cy="5283301"/>
          </a:xfrm>
          <a:prstGeom prst="rect">
            <a:avLst/>
          </a:prstGeom>
        </p:spPr>
      </p:pic>
      <p:grpSp>
        <p:nvGrpSpPr>
          <p:cNvPr id="34" name="Group 33"/>
          <p:cNvGrpSpPr/>
          <p:nvPr/>
        </p:nvGrpSpPr>
        <p:grpSpPr>
          <a:xfrm>
            <a:off x="6552807" y="887174"/>
            <a:ext cx="1071899" cy="277112"/>
            <a:chOff x="6485856" y="907624"/>
            <a:chExt cx="1071899" cy="277112"/>
          </a:xfrm>
        </p:grpSpPr>
        <p:sp>
          <p:nvSpPr>
            <p:cNvPr id="35"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9" name="Group 18"/>
          <p:cNvGrpSpPr/>
          <p:nvPr/>
        </p:nvGrpSpPr>
        <p:grpSpPr>
          <a:xfrm>
            <a:off x="18553404" y="907624"/>
            <a:ext cx="1071899" cy="277112"/>
            <a:chOff x="11326306" y="907624"/>
            <a:chExt cx="1071899" cy="277112"/>
          </a:xfrm>
        </p:grpSpPr>
        <p:sp>
          <p:nvSpPr>
            <p:cNvPr id="21"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6" name="Rectangle 15"/>
          <p:cNvSpPr>
            <a:spLocks/>
          </p:cNvSpPr>
          <p:nvPr/>
        </p:nvSpPr>
        <p:spPr bwMode="auto">
          <a:xfrm>
            <a:off x="4649787" y="1465189"/>
            <a:ext cx="487793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(LESS) wrong</a:t>
            </a:r>
            <a:endParaRPr lang="en-US" sz="4000" spc="100" dirty="0">
              <a:solidFill>
                <a:schemeClr val="accent2"/>
              </a:solidFill>
              <a:latin typeface="Source Sans Pro" charset="0"/>
              <a:ea typeface="Source Sans Pro" charset="0"/>
              <a:cs typeface="Source Sans Pro" charset="0"/>
              <a:sym typeface="Bebas Neue" charset="0"/>
            </a:endParaRPr>
          </a:p>
        </p:txBody>
      </p:sp>
    </p:spTree>
    <p:extLst>
      <p:ext uri="{BB962C8B-B14F-4D97-AF65-F5344CB8AC3E}">
        <p14:creationId xmlns:p14="http://schemas.microsoft.com/office/powerpoint/2010/main" val="2098789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18" name="Rectangle 17"/>
          <p:cNvSpPr>
            <a:spLocks/>
          </p:cNvSpPr>
          <p:nvPr/>
        </p:nvSpPr>
        <p:spPr bwMode="auto">
          <a:xfrm>
            <a:off x="393075" y="2234521"/>
            <a:ext cx="13324114"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XTS </a:t>
            </a:r>
            <a:r>
              <a:rPr lang="en-US" sz="6600" b="1" dirty="0" smtClean="0">
                <a:solidFill>
                  <a:schemeClr val="tx2"/>
                </a:solidFill>
                <a:latin typeface="Lato" charset="0"/>
                <a:ea typeface="Lato" charset="0"/>
                <a:cs typeface="Lato" charset="0"/>
                <a:sym typeface="Bebas Neue" charset="0"/>
              </a:rPr>
              <a:t>- </a:t>
            </a:r>
            <a:r>
              <a:rPr lang="en-US" sz="6600" b="1" dirty="0">
                <a:solidFill>
                  <a:schemeClr val="tx2"/>
                </a:solidFill>
              </a:rPr>
              <a:t>XEX-based tweaked-codebook </a:t>
            </a:r>
            <a:endParaRPr lang="en-US" sz="6600" b="1" dirty="0" smtClean="0">
              <a:solidFill>
                <a:schemeClr val="tx2"/>
              </a:solidFill>
            </a:endParaRPr>
          </a:p>
          <a:p>
            <a:pPr algn="ctr"/>
            <a:r>
              <a:rPr lang="en-US" sz="6600" b="1" dirty="0" smtClean="0">
                <a:solidFill>
                  <a:schemeClr val="tx2"/>
                </a:solidFill>
              </a:rPr>
              <a:t>mode </a:t>
            </a:r>
            <a:r>
              <a:rPr lang="en-US" sz="6600" b="1" dirty="0">
                <a:solidFill>
                  <a:schemeClr val="tx2"/>
                </a:solidFill>
              </a:rPr>
              <a:t>with </a:t>
            </a:r>
            <a:r>
              <a:rPr lang="en-US" sz="6600" b="1" dirty="0" smtClean="0">
                <a:solidFill>
                  <a:schemeClr val="tx2"/>
                </a:solidFill>
              </a:rPr>
              <a:t>cipher-text stealing</a:t>
            </a:r>
            <a:endParaRPr lang="en-US" sz="6600" b="1" dirty="0">
              <a:solidFill>
                <a:schemeClr val="tx2"/>
              </a:solidFill>
            </a:endParaRPr>
          </a:p>
          <a:p>
            <a:pPr algn="ctr"/>
            <a:endParaRPr lang="en-US" sz="6600" b="1" dirty="0">
              <a:solidFill>
                <a:schemeClr val="tx2"/>
              </a:solidFill>
            </a:endParaRPr>
          </a:p>
        </p:txBody>
      </p:sp>
      <p:sp>
        <p:nvSpPr>
          <p:cNvPr id="20" name="Rectangle 19"/>
          <p:cNvSpPr/>
          <p:nvPr/>
        </p:nvSpPr>
        <p:spPr>
          <a:xfrm>
            <a:off x="6552212" y="4474232"/>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9" name="TextBox 28"/>
          <p:cNvSpPr txBox="1"/>
          <p:nvPr/>
        </p:nvSpPr>
        <p:spPr>
          <a:xfrm>
            <a:off x="14110875" y="1570873"/>
            <a:ext cx="10245849" cy="7109639"/>
          </a:xfrm>
          <a:prstGeom prst="rect">
            <a:avLst/>
          </a:prstGeom>
          <a:noFill/>
        </p:spPr>
        <p:txBody>
          <a:bodyPr wrap="square" rtlCol="0">
            <a:spAutoFit/>
          </a:bodyPr>
          <a:lstStyle/>
          <a:p>
            <a:r>
              <a:rPr lang="en-AU" sz="4800" b="1" dirty="0" smtClean="0">
                <a:solidFill>
                  <a:schemeClr val="bg1"/>
                </a:solidFill>
                <a:latin typeface="Lato" charset="0"/>
                <a:ea typeface="Lato" charset="0"/>
                <a:cs typeface="Lato" charset="0"/>
              </a:rPr>
              <a:t>XTS (ECB made sexy)</a:t>
            </a:r>
          </a:p>
          <a:p>
            <a:endParaRPr lang="en-AU" sz="4000" dirty="0">
              <a:solidFill>
                <a:schemeClr val="bg1"/>
              </a:solidFill>
              <a:latin typeface="Lato" charset="0"/>
              <a:ea typeface="Lato" charset="0"/>
              <a:cs typeface="Lato" charset="0"/>
            </a:endParaRPr>
          </a:p>
          <a:p>
            <a:r>
              <a:rPr lang="en-AU" sz="4000" dirty="0" smtClean="0">
                <a:solidFill>
                  <a:schemeClr val="bg1"/>
                </a:solidFill>
                <a:latin typeface="Lato" charset="0"/>
                <a:ea typeface="Lato" charset="0"/>
                <a:cs typeface="Lato" charset="0"/>
              </a:rPr>
              <a:t>- Where you can slip up</a:t>
            </a:r>
          </a:p>
          <a:p>
            <a:endParaRPr lang="en-AU" sz="2400" dirty="0" smtClean="0">
              <a:solidFill>
                <a:schemeClr val="bg1"/>
              </a:solidFill>
              <a:latin typeface="Lato" charset="0"/>
              <a:ea typeface="Lato" charset="0"/>
              <a:cs typeface="Lato" charset="0"/>
            </a:endParaRPr>
          </a:p>
          <a:p>
            <a:pPr marL="571500" indent="-571500">
              <a:buFont typeface="Arial" charset="0"/>
              <a:buChar char="•"/>
            </a:pPr>
            <a:r>
              <a:rPr lang="en-AU" sz="4000" dirty="0" smtClean="0">
                <a:solidFill>
                  <a:schemeClr val="bg1"/>
                </a:solidFill>
                <a:latin typeface="Lato" charset="0"/>
                <a:ea typeface="Lato" charset="0"/>
                <a:cs typeface="Lato" charset="0"/>
              </a:rPr>
              <a:t>NOTE! Half the key is used for the ”tweak” the other half is used for actual encryption</a:t>
            </a:r>
          </a:p>
          <a:p>
            <a:pPr marL="571500" indent="-571500">
              <a:buFont typeface="Arial" charset="0"/>
              <a:buChar char="•"/>
            </a:pPr>
            <a:endParaRPr lang="en-AU" sz="2400" dirty="0" smtClean="0">
              <a:solidFill>
                <a:schemeClr val="bg1"/>
              </a:solidFill>
              <a:latin typeface="Lato" charset="0"/>
              <a:ea typeface="Lato" charset="0"/>
              <a:cs typeface="Lato" charset="0"/>
            </a:endParaRPr>
          </a:p>
          <a:p>
            <a:pPr marL="571500" indent="-571500">
              <a:buFont typeface="Arial" charset="0"/>
              <a:buChar char="•"/>
            </a:pPr>
            <a:r>
              <a:rPr lang="en-AU" sz="4000" dirty="0" smtClean="0">
                <a:solidFill>
                  <a:schemeClr val="bg1"/>
                </a:solidFill>
                <a:latin typeface="Lato" charset="0"/>
                <a:ea typeface="Lato" charset="0"/>
                <a:cs typeface="Lato" charset="0"/>
              </a:rPr>
              <a:t>You silently get half the key strength you define on the command line used for your cipher. If you select  aes256, you </a:t>
            </a:r>
            <a:r>
              <a:rPr lang="en-AU" sz="4000" i="1" dirty="0" smtClean="0">
                <a:solidFill>
                  <a:schemeClr val="bg1"/>
                </a:solidFill>
                <a:latin typeface="Lato" charset="0"/>
                <a:ea typeface="Lato" charset="0"/>
                <a:cs typeface="Lato" charset="0"/>
              </a:rPr>
              <a:t>get</a:t>
            </a:r>
            <a:r>
              <a:rPr lang="en-AU" sz="4000" dirty="0" smtClean="0">
                <a:solidFill>
                  <a:schemeClr val="bg1"/>
                </a:solidFill>
                <a:latin typeface="Lato" charset="0"/>
                <a:ea typeface="Lato" charset="0"/>
                <a:cs typeface="Lato" charset="0"/>
              </a:rPr>
              <a:t> aes128</a:t>
            </a:r>
          </a:p>
        </p:txBody>
      </p:sp>
      <p:pic>
        <p:nvPicPr>
          <p:cNvPr id="2" name="Picture 1"/>
          <p:cNvPicPr>
            <a:picLocks noChangeAspect="1"/>
          </p:cNvPicPr>
          <p:nvPr/>
        </p:nvPicPr>
        <p:blipFill>
          <a:blip r:embed="rId3"/>
          <a:stretch>
            <a:fillRect/>
          </a:stretch>
        </p:blipFill>
        <p:spPr>
          <a:xfrm>
            <a:off x="-48187" y="5435288"/>
            <a:ext cx="13756211" cy="5283301"/>
          </a:xfrm>
          <a:prstGeom prst="rect">
            <a:avLst/>
          </a:prstGeom>
        </p:spPr>
      </p:pic>
      <p:grpSp>
        <p:nvGrpSpPr>
          <p:cNvPr id="34" name="Group 33"/>
          <p:cNvGrpSpPr/>
          <p:nvPr/>
        </p:nvGrpSpPr>
        <p:grpSpPr>
          <a:xfrm>
            <a:off x="6552807" y="887174"/>
            <a:ext cx="1071899" cy="277112"/>
            <a:chOff x="6485856" y="907624"/>
            <a:chExt cx="1071899" cy="277112"/>
          </a:xfrm>
        </p:grpSpPr>
        <p:sp>
          <p:nvSpPr>
            <p:cNvPr id="35"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3" name="Picture 2"/>
          <p:cNvPicPr>
            <a:picLocks noChangeAspect="1"/>
          </p:cNvPicPr>
          <p:nvPr/>
        </p:nvPicPr>
        <p:blipFill>
          <a:blip r:embed="rId4"/>
          <a:stretch>
            <a:fillRect/>
          </a:stretch>
        </p:blipFill>
        <p:spPr>
          <a:xfrm>
            <a:off x="15794207" y="8845674"/>
            <a:ext cx="6590295" cy="4393530"/>
          </a:xfrm>
          <a:prstGeom prst="rect">
            <a:avLst/>
          </a:prstGeom>
          <a:effectLst>
            <a:softEdge rad="114300"/>
          </a:effectLst>
        </p:spPr>
      </p:pic>
      <p:grpSp>
        <p:nvGrpSpPr>
          <p:cNvPr id="19" name="Group 18"/>
          <p:cNvGrpSpPr/>
          <p:nvPr/>
        </p:nvGrpSpPr>
        <p:grpSpPr>
          <a:xfrm>
            <a:off x="18553404" y="907624"/>
            <a:ext cx="1071899" cy="277112"/>
            <a:chOff x="11326306" y="907624"/>
            <a:chExt cx="1071899" cy="277112"/>
          </a:xfrm>
        </p:grpSpPr>
        <p:sp>
          <p:nvSpPr>
            <p:cNvPr id="21"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Rectangle 16"/>
          <p:cNvSpPr>
            <a:spLocks/>
          </p:cNvSpPr>
          <p:nvPr/>
        </p:nvSpPr>
        <p:spPr bwMode="auto">
          <a:xfrm>
            <a:off x="4649787" y="1465189"/>
            <a:ext cx="487793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Doing it (LESS) wrong</a:t>
            </a:r>
            <a:endParaRPr lang="en-US" sz="4000" spc="100" dirty="0">
              <a:solidFill>
                <a:schemeClr val="accent2"/>
              </a:solidFill>
              <a:latin typeface="Source Sans Pro" charset="0"/>
              <a:ea typeface="Source Sans Pro" charset="0"/>
              <a:cs typeface="Source Sans Pro" charset="0"/>
              <a:sym typeface="Bebas Neue" charset="0"/>
            </a:endParaRPr>
          </a:p>
        </p:txBody>
      </p:sp>
    </p:spTree>
    <p:extLst>
      <p:ext uri="{BB962C8B-B14F-4D97-AF65-F5344CB8AC3E}">
        <p14:creationId xmlns:p14="http://schemas.microsoft.com/office/powerpoint/2010/main" val="2425657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8778873" y="4006952"/>
            <a:ext cx="6813553" cy="6821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86" name="Rectangle 85"/>
          <p:cNvSpPr/>
          <p:nvPr/>
        </p:nvSpPr>
        <p:spPr>
          <a:xfrm>
            <a:off x="8778873" y="4006952"/>
            <a:ext cx="1116238" cy="1117526"/>
          </a:xfrm>
          <a:prstGeom prst="rect">
            <a:avLst/>
          </a:pr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87" name="TextBox 86"/>
          <p:cNvSpPr txBox="1"/>
          <p:nvPr/>
        </p:nvSpPr>
        <p:spPr>
          <a:xfrm>
            <a:off x="9177378" y="5582332"/>
            <a:ext cx="6302623" cy="448841"/>
          </a:xfrm>
          <a:prstGeom prst="rect">
            <a:avLst/>
          </a:prstGeom>
          <a:noFill/>
        </p:spPr>
        <p:txBody>
          <a:bodyPr wrap="none" lIns="0" tIns="0" rIns="0" bIns="0" rtlCol="0">
            <a:spAutoFit/>
          </a:bodyPr>
          <a:lstStyle/>
          <a:p>
            <a:pPr>
              <a:lnSpc>
                <a:spcPts val="3466"/>
              </a:lnSpc>
              <a:spcAft>
                <a:spcPts val="3199"/>
              </a:spcAft>
            </a:pPr>
            <a:r>
              <a:rPr lang="en-US" sz="3200" b="1" cap="all" spc="53" dirty="0" smtClean="0">
                <a:solidFill>
                  <a:schemeClr val="bg1"/>
                </a:solidFill>
                <a:latin typeface="Lato" charset="0"/>
                <a:ea typeface="Lato" charset="0"/>
                <a:cs typeface="Lato" charset="0"/>
              </a:rPr>
              <a:t>Choosing our Cipher MODE</a:t>
            </a:r>
            <a:endParaRPr lang="en-US" sz="3200" b="1" cap="all" spc="53" dirty="0">
              <a:solidFill>
                <a:schemeClr val="bg1"/>
              </a:solidFill>
              <a:latin typeface="Lato" charset="0"/>
              <a:ea typeface="Lato" charset="0"/>
              <a:cs typeface="Lato" charset="0"/>
            </a:endParaRPr>
          </a:p>
        </p:txBody>
      </p:sp>
      <p:sp>
        <p:nvSpPr>
          <p:cNvPr id="112" name="TextBox 111"/>
          <p:cNvSpPr txBox="1"/>
          <p:nvPr/>
        </p:nvSpPr>
        <p:spPr>
          <a:xfrm>
            <a:off x="8974971" y="4097944"/>
            <a:ext cx="726270" cy="923293"/>
          </a:xfrm>
          <a:prstGeom prst="rect">
            <a:avLst/>
          </a:prstGeom>
          <a:noFill/>
        </p:spPr>
        <p:txBody>
          <a:bodyPr wrap="none" lIns="182843" tIns="91422" rIns="182843" bIns="91422" rtlCol="0">
            <a:spAutoFit/>
          </a:bodyPr>
          <a:lstStyle/>
          <a:p>
            <a:pPr algn="ctr"/>
            <a:r>
              <a:rPr lang="id-ID" sz="4800" dirty="0">
                <a:solidFill>
                  <a:schemeClr val="bg1"/>
                </a:solidFill>
                <a:latin typeface="Lato Regular"/>
                <a:cs typeface="Lato Regular"/>
              </a:rPr>
              <a:t>2</a:t>
            </a:r>
          </a:p>
        </p:txBody>
      </p:sp>
      <p:sp>
        <p:nvSpPr>
          <p:cNvPr id="113" name="Rectangle 112"/>
          <p:cNvSpPr/>
          <p:nvPr/>
        </p:nvSpPr>
        <p:spPr>
          <a:xfrm>
            <a:off x="15821022" y="4006952"/>
            <a:ext cx="6813553" cy="6821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14" name="Rectangle 113"/>
          <p:cNvSpPr/>
          <p:nvPr/>
        </p:nvSpPr>
        <p:spPr>
          <a:xfrm>
            <a:off x="15821022" y="4006952"/>
            <a:ext cx="1116238" cy="1117526"/>
          </a:xfrm>
          <a:prstGeom prst="rect">
            <a:avLst/>
          </a:prstGeom>
          <a:solidFill>
            <a:schemeClr val="accent3">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15" name="TextBox 114"/>
          <p:cNvSpPr txBox="1"/>
          <p:nvPr/>
        </p:nvSpPr>
        <p:spPr>
          <a:xfrm>
            <a:off x="16219527" y="5582332"/>
            <a:ext cx="5780493" cy="448841"/>
          </a:xfrm>
          <a:prstGeom prst="rect">
            <a:avLst/>
          </a:prstGeom>
          <a:noFill/>
        </p:spPr>
        <p:txBody>
          <a:bodyPr wrap="none" lIns="0" tIns="0" rIns="0" bIns="0" rtlCol="0">
            <a:spAutoFit/>
          </a:bodyPr>
          <a:lstStyle/>
          <a:p>
            <a:pPr>
              <a:lnSpc>
                <a:spcPts val="3466"/>
              </a:lnSpc>
              <a:spcAft>
                <a:spcPts val="3199"/>
              </a:spcAft>
            </a:pPr>
            <a:r>
              <a:rPr lang="en-US" sz="3200" b="1" cap="all" spc="53" dirty="0" smtClean="0">
                <a:solidFill>
                  <a:schemeClr val="bg1"/>
                </a:solidFill>
                <a:latin typeface="Lato" charset="0"/>
                <a:ea typeface="Lato" charset="0"/>
                <a:cs typeface="Lato" charset="0"/>
              </a:rPr>
              <a:t>Choosing our password</a:t>
            </a:r>
            <a:endParaRPr lang="en-US" sz="3200" b="1" cap="all" spc="53" dirty="0">
              <a:solidFill>
                <a:schemeClr val="bg1"/>
              </a:solidFill>
              <a:latin typeface="Lato" charset="0"/>
              <a:ea typeface="Lato" charset="0"/>
              <a:cs typeface="Lato" charset="0"/>
            </a:endParaRPr>
          </a:p>
        </p:txBody>
      </p:sp>
      <p:sp>
        <p:nvSpPr>
          <p:cNvPr id="118" name="TextBox 117"/>
          <p:cNvSpPr txBox="1"/>
          <p:nvPr/>
        </p:nvSpPr>
        <p:spPr>
          <a:xfrm>
            <a:off x="16017120" y="4097944"/>
            <a:ext cx="726270" cy="923293"/>
          </a:xfrm>
          <a:prstGeom prst="rect">
            <a:avLst/>
          </a:prstGeom>
          <a:noFill/>
        </p:spPr>
        <p:txBody>
          <a:bodyPr wrap="none" lIns="182843" tIns="91422" rIns="182843" bIns="91422" rtlCol="0">
            <a:spAutoFit/>
          </a:bodyPr>
          <a:lstStyle/>
          <a:p>
            <a:pPr algn="ctr"/>
            <a:r>
              <a:rPr lang="id-ID" sz="4800" dirty="0">
                <a:solidFill>
                  <a:schemeClr val="bg1"/>
                </a:solidFill>
                <a:latin typeface="Lato Regular"/>
                <a:cs typeface="Lato Regular"/>
              </a:rPr>
              <a:t>3</a:t>
            </a:r>
          </a:p>
        </p:txBody>
      </p:sp>
      <p:sp>
        <p:nvSpPr>
          <p:cNvPr id="119" name="Rectangle 118"/>
          <p:cNvSpPr/>
          <p:nvPr/>
        </p:nvSpPr>
        <p:spPr>
          <a:xfrm>
            <a:off x="1709463" y="4006952"/>
            <a:ext cx="6813553" cy="6821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20" name="Rectangle 119"/>
          <p:cNvSpPr/>
          <p:nvPr/>
        </p:nvSpPr>
        <p:spPr>
          <a:xfrm>
            <a:off x="1709463" y="4006952"/>
            <a:ext cx="1116238" cy="1117526"/>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121" name="TextBox 120"/>
          <p:cNvSpPr txBox="1"/>
          <p:nvPr/>
        </p:nvSpPr>
        <p:spPr>
          <a:xfrm>
            <a:off x="2107968" y="5582332"/>
            <a:ext cx="5502404" cy="448841"/>
          </a:xfrm>
          <a:prstGeom prst="rect">
            <a:avLst/>
          </a:prstGeom>
          <a:noFill/>
        </p:spPr>
        <p:txBody>
          <a:bodyPr wrap="none" lIns="0" tIns="0" rIns="0" bIns="0" rtlCol="0">
            <a:spAutoFit/>
          </a:bodyPr>
          <a:lstStyle/>
          <a:p>
            <a:pPr>
              <a:lnSpc>
                <a:spcPts val="3466"/>
              </a:lnSpc>
              <a:spcAft>
                <a:spcPts val="3199"/>
              </a:spcAft>
            </a:pPr>
            <a:r>
              <a:rPr lang="en-US" b="1" cap="all" spc="53" dirty="0" smtClean="0">
                <a:solidFill>
                  <a:schemeClr val="bg1"/>
                </a:solidFill>
                <a:latin typeface="Lato" charset="0"/>
                <a:ea typeface="Lato" charset="0"/>
                <a:cs typeface="Lato" charset="0"/>
              </a:rPr>
              <a:t>Choosing our cipher</a:t>
            </a:r>
            <a:endParaRPr lang="en-US" b="1" cap="all" spc="53" dirty="0">
              <a:solidFill>
                <a:schemeClr val="bg1"/>
              </a:solidFill>
              <a:latin typeface="Lato" charset="0"/>
              <a:ea typeface="Lato" charset="0"/>
              <a:cs typeface="Lato" charset="0"/>
            </a:endParaRPr>
          </a:p>
        </p:txBody>
      </p:sp>
      <p:sp>
        <p:nvSpPr>
          <p:cNvPr id="124" name="TextBox 123"/>
          <p:cNvSpPr txBox="1"/>
          <p:nvPr/>
        </p:nvSpPr>
        <p:spPr>
          <a:xfrm>
            <a:off x="1905561" y="4097944"/>
            <a:ext cx="726270" cy="923293"/>
          </a:xfrm>
          <a:prstGeom prst="rect">
            <a:avLst/>
          </a:prstGeom>
          <a:noFill/>
        </p:spPr>
        <p:txBody>
          <a:bodyPr wrap="none" lIns="182843" tIns="91422" rIns="182843" bIns="91422" rtlCol="0">
            <a:spAutoFit/>
          </a:bodyPr>
          <a:lstStyle/>
          <a:p>
            <a:pPr algn="ctr"/>
            <a:r>
              <a:rPr lang="id-ID" sz="4800" dirty="0">
                <a:solidFill>
                  <a:schemeClr val="bg1"/>
                </a:solidFill>
                <a:latin typeface="Lato Regular"/>
                <a:cs typeface="Lato Regular"/>
              </a:rPr>
              <a:t>1</a:t>
            </a:r>
          </a:p>
        </p:txBody>
      </p:sp>
      <p:sp>
        <p:nvSpPr>
          <p:cNvPr id="20" name="Rectangle 19"/>
          <p:cNvSpPr>
            <a:spLocks/>
          </p:cNvSpPr>
          <p:nvPr/>
        </p:nvSpPr>
        <p:spPr bwMode="auto">
          <a:xfrm>
            <a:off x="8974971" y="1767299"/>
            <a:ext cx="6460103"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Where are we at?</a:t>
            </a:r>
            <a:endParaRPr lang="en-US" sz="6400" b="1" dirty="0">
              <a:solidFill>
                <a:schemeClr val="tx2"/>
              </a:solidFill>
              <a:latin typeface="Lato" charset="0"/>
              <a:ea typeface="Lato" charset="0"/>
              <a:cs typeface="Lato" charset="0"/>
              <a:sym typeface="Bebas Neue" charset="0"/>
            </a:endParaRPr>
          </a:p>
        </p:txBody>
      </p:sp>
      <p:sp>
        <p:nvSpPr>
          <p:cNvPr id="21" name="Rectangle 1"/>
          <p:cNvSpPr>
            <a:spLocks/>
          </p:cNvSpPr>
          <p:nvPr/>
        </p:nvSpPr>
        <p:spPr bwMode="auto">
          <a:xfrm>
            <a:off x="10199131" y="1184868"/>
            <a:ext cx="401231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3400" spc="100" dirty="0" smtClean="0">
                <a:latin typeface="Source Sans Pro" charset="0"/>
                <a:ea typeface="Source Sans Pro" charset="0"/>
                <a:cs typeface="Source Sans Pro" charset="0"/>
                <a:sym typeface="Bebas Neue" charset="0"/>
              </a:rPr>
              <a:t>Lets take a breather!</a:t>
            </a:r>
            <a:endParaRPr lang="en-US" sz="3400" spc="100" dirty="0">
              <a:solidFill>
                <a:schemeClr val="accent2"/>
              </a:solidFill>
              <a:latin typeface="Source Sans Pro" charset="0"/>
              <a:ea typeface="Source Sans Pro" charset="0"/>
              <a:cs typeface="Source Sans Pro" charset="0"/>
              <a:sym typeface="Bebas Neue" charset="0"/>
            </a:endParaRPr>
          </a:p>
        </p:txBody>
      </p:sp>
      <p:sp>
        <p:nvSpPr>
          <p:cNvPr id="22" name="Rectangle 21"/>
          <p:cNvSpPr/>
          <p:nvPr/>
        </p:nvSpPr>
        <p:spPr>
          <a:xfrm>
            <a:off x="11702075" y="303258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 name="TextBox 1"/>
          <p:cNvSpPr txBox="1"/>
          <p:nvPr/>
        </p:nvSpPr>
        <p:spPr>
          <a:xfrm>
            <a:off x="2107968" y="6339730"/>
            <a:ext cx="5935365" cy="3170099"/>
          </a:xfrm>
          <a:prstGeom prst="rect">
            <a:avLst/>
          </a:prstGeom>
          <a:noFill/>
        </p:spPr>
        <p:txBody>
          <a:bodyPr wrap="square" rtlCol="0">
            <a:spAutoFit/>
          </a:bodyPr>
          <a:lstStyle/>
          <a:p>
            <a:pPr>
              <a:lnSpc>
                <a:spcPts val="4033"/>
              </a:lnSpc>
              <a:defRPr/>
            </a:pPr>
            <a:r>
              <a:rPr lang="en-US" b="1" dirty="0" smtClean="0">
                <a:solidFill>
                  <a:schemeClr val="bg1"/>
                </a:solidFill>
                <a:latin typeface="Source Sans Pro Light" charset="0"/>
                <a:ea typeface="Source Sans Pro Light" charset="0"/>
                <a:cs typeface="Source Sans Pro Light" charset="0"/>
              </a:rPr>
              <a:t>Really any of the main current accepted ciphers with a “sufficient” key strength is considered secure if implemented correctly . AES, </a:t>
            </a:r>
            <a:r>
              <a:rPr lang="en-US" b="1" dirty="0" err="1" smtClean="0">
                <a:solidFill>
                  <a:schemeClr val="bg1"/>
                </a:solidFill>
                <a:latin typeface="Source Sans Pro Light" charset="0"/>
                <a:ea typeface="Source Sans Pro Light" charset="0"/>
                <a:cs typeface="Source Sans Pro Light" charset="0"/>
              </a:rPr>
              <a:t>Twofish</a:t>
            </a:r>
            <a:r>
              <a:rPr lang="en-US" b="1" dirty="0" smtClean="0">
                <a:solidFill>
                  <a:schemeClr val="bg1"/>
                </a:solidFill>
                <a:latin typeface="Source Sans Pro Light" charset="0"/>
                <a:ea typeface="Source Sans Pro Light" charset="0"/>
                <a:cs typeface="Source Sans Pro Light" charset="0"/>
              </a:rPr>
              <a:t> </a:t>
            </a:r>
            <a:r>
              <a:rPr lang="en-US" b="1" dirty="0" err="1" smtClean="0">
                <a:solidFill>
                  <a:schemeClr val="bg1"/>
                </a:solidFill>
                <a:latin typeface="Source Sans Pro Light" charset="0"/>
                <a:ea typeface="Source Sans Pro Light" charset="0"/>
                <a:cs typeface="Source Sans Pro Light" charset="0"/>
              </a:rPr>
              <a:t>etc</a:t>
            </a:r>
            <a:r>
              <a:rPr lang="mr-IN" b="1" dirty="0" smtClean="0">
                <a:solidFill>
                  <a:schemeClr val="bg1"/>
                </a:solidFill>
                <a:latin typeface="Source Sans Pro Light" charset="0"/>
                <a:ea typeface="Source Sans Pro Light" charset="0"/>
                <a:cs typeface="Source Sans Pro Light" charset="0"/>
              </a:rPr>
              <a:t>…</a:t>
            </a:r>
            <a:endParaRPr lang="en-US" b="1" dirty="0">
              <a:solidFill>
                <a:schemeClr val="bg1"/>
              </a:solidFill>
              <a:latin typeface="Source Sans Pro Light" charset="0"/>
              <a:ea typeface="Source Sans Pro Light" charset="0"/>
              <a:cs typeface="Source Sans Pro Light" charset="0"/>
            </a:endParaRPr>
          </a:p>
        </p:txBody>
      </p:sp>
      <p:sp>
        <p:nvSpPr>
          <p:cNvPr id="24" name="TextBox 23"/>
          <p:cNvSpPr txBox="1"/>
          <p:nvPr/>
        </p:nvSpPr>
        <p:spPr>
          <a:xfrm>
            <a:off x="9217966" y="6251973"/>
            <a:ext cx="5935365" cy="2657138"/>
          </a:xfrm>
          <a:prstGeom prst="rect">
            <a:avLst/>
          </a:prstGeom>
          <a:noFill/>
        </p:spPr>
        <p:txBody>
          <a:bodyPr wrap="square" rtlCol="0">
            <a:spAutoFit/>
          </a:bodyPr>
          <a:lstStyle/>
          <a:p>
            <a:pPr>
              <a:lnSpc>
                <a:spcPts val="4033"/>
              </a:lnSpc>
              <a:defRPr/>
            </a:pPr>
            <a:r>
              <a:rPr lang="en-US" b="1" dirty="0">
                <a:solidFill>
                  <a:schemeClr val="bg1"/>
                </a:solidFill>
                <a:latin typeface="Source Sans Pro Light" charset="0"/>
                <a:ea typeface="Source Sans Pro Light" charset="0"/>
                <a:cs typeface="Source Sans Pro Light" charset="0"/>
              </a:rPr>
              <a:t>Go with XTS, it’s faster, in theory, more secure and generally the default for all modern systems (filevalt2, </a:t>
            </a:r>
            <a:r>
              <a:rPr lang="en-US" b="1" dirty="0" err="1">
                <a:solidFill>
                  <a:schemeClr val="bg1"/>
                </a:solidFill>
                <a:latin typeface="Source Sans Pro Light" charset="0"/>
                <a:ea typeface="Source Sans Pro Light" charset="0"/>
                <a:cs typeface="Source Sans Pro Light" charset="0"/>
              </a:rPr>
              <a:t>dm</a:t>
            </a:r>
            <a:r>
              <a:rPr lang="en-US" b="1" dirty="0">
                <a:solidFill>
                  <a:schemeClr val="bg1"/>
                </a:solidFill>
                <a:latin typeface="Source Sans Pro Light" charset="0"/>
                <a:ea typeface="Source Sans Pro Light" charset="0"/>
                <a:cs typeface="Source Sans Pro Light" charset="0"/>
              </a:rPr>
              <a:t>-crypt, </a:t>
            </a:r>
            <a:r>
              <a:rPr lang="en-US" b="1" dirty="0" err="1">
                <a:solidFill>
                  <a:schemeClr val="bg1"/>
                </a:solidFill>
                <a:latin typeface="Source Sans Pro Light" charset="0"/>
                <a:ea typeface="Source Sans Pro Light" charset="0"/>
                <a:cs typeface="Source Sans Pro Light" charset="0"/>
              </a:rPr>
              <a:t>bestcrypt</a:t>
            </a:r>
            <a:r>
              <a:rPr lang="en-US" b="1" dirty="0">
                <a:solidFill>
                  <a:schemeClr val="bg1"/>
                </a:solidFill>
                <a:latin typeface="Source Sans Pro Light" charset="0"/>
                <a:ea typeface="Source Sans Pro Light" charset="0"/>
                <a:cs typeface="Source Sans Pro Light" charset="0"/>
              </a:rPr>
              <a:t> </a:t>
            </a:r>
            <a:r>
              <a:rPr lang="en-US" b="1" dirty="0" err="1" smtClean="0">
                <a:solidFill>
                  <a:schemeClr val="bg1"/>
                </a:solidFill>
                <a:latin typeface="Source Sans Pro Light" charset="0"/>
                <a:ea typeface="Source Sans Pro Light" charset="0"/>
                <a:cs typeface="Source Sans Pro Light" charset="0"/>
              </a:rPr>
              <a:t>etc</a:t>
            </a:r>
            <a:r>
              <a:rPr lang="en-US" b="1" dirty="0" smtClean="0">
                <a:solidFill>
                  <a:schemeClr val="bg1"/>
                </a:solidFill>
                <a:latin typeface="Source Sans Pro Light" charset="0"/>
                <a:ea typeface="Source Sans Pro Light" charset="0"/>
                <a:cs typeface="Source Sans Pro Light" charset="0"/>
              </a:rPr>
              <a:t>)</a:t>
            </a:r>
            <a:endParaRPr lang="en-US" b="1" dirty="0">
              <a:solidFill>
                <a:schemeClr val="bg1"/>
              </a:solidFill>
              <a:latin typeface="Source Sans Pro Light" charset="0"/>
              <a:ea typeface="Source Sans Pro Light" charset="0"/>
              <a:cs typeface="Source Sans Pro Light" charset="0"/>
            </a:endParaRPr>
          </a:p>
        </p:txBody>
      </p:sp>
      <p:sp>
        <p:nvSpPr>
          <p:cNvPr id="25" name="TextBox 24"/>
          <p:cNvSpPr txBox="1"/>
          <p:nvPr/>
        </p:nvSpPr>
        <p:spPr>
          <a:xfrm>
            <a:off x="16379141" y="6277984"/>
            <a:ext cx="5935365" cy="3683060"/>
          </a:xfrm>
          <a:prstGeom prst="rect">
            <a:avLst/>
          </a:prstGeom>
          <a:noFill/>
        </p:spPr>
        <p:txBody>
          <a:bodyPr wrap="square" rtlCol="0">
            <a:spAutoFit/>
          </a:bodyPr>
          <a:lstStyle/>
          <a:p>
            <a:pPr>
              <a:lnSpc>
                <a:spcPts val="4033"/>
              </a:lnSpc>
              <a:defRPr/>
            </a:pPr>
            <a:r>
              <a:rPr lang="en-US" b="1" dirty="0" smtClean="0">
                <a:solidFill>
                  <a:schemeClr val="bg1"/>
                </a:solidFill>
                <a:latin typeface="Source Sans Pro Light" charset="0"/>
                <a:ea typeface="Source Sans Pro Light" charset="0"/>
                <a:cs typeface="Source Sans Pro Light" charset="0"/>
              </a:rPr>
              <a:t>Don’t. Passwords are increasingly a bad idea as hashing, rainbow tables and computation reach record levels. Choose a nice big key file full of delicious entropy and go crazy</a:t>
            </a:r>
            <a:endParaRPr lang="en-US" b="1" dirty="0">
              <a:solidFill>
                <a:schemeClr val="bg1"/>
              </a:solidFill>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17815814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18" name="Rectangle 17"/>
          <p:cNvSpPr>
            <a:spLocks/>
          </p:cNvSpPr>
          <p:nvPr/>
        </p:nvSpPr>
        <p:spPr bwMode="auto">
          <a:xfrm>
            <a:off x="426699" y="2080742"/>
            <a:ext cx="13324114"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r>
              <a:rPr lang="en-US" sz="6600" b="1" smtClean="0">
                <a:solidFill>
                  <a:schemeClr val="tx2"/>
                </a:solidFill>
              </a:rPr>
              <a:t>The Rubber hose problem</a:t>
            </a:r>
            <a:endParaRPr lang="en-US" sz="6600" b="1" dirty="0">
              <a:solidFill>
                <a:schemeClr val="tx2"/>
              </a:solidFill>
            </a:endParaRPr>
          </a:p>
        </p:txBody>
      </p:sp>
      <p:sp>
        <p:nvSpPr>
          <p:cNvPr id="20" name="Rectangle 19"/>
          <p:cNvSpPr/>
          <p:nvPr/>
        </p:nvSpPr>
        <p:spPr>
          <a:xfrm>
            <a:off x="6327121" y="3246693"/>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9" name="TextBox 28"/>
          <p:cNvSpPr txBox="1"/>
          <p:nvPr/>
        </p:nvSpPr>
        <p:spPr>
          <a:xfrm>
            <a:off x="14110875" y="1570873"/>
            <a:ext cx="10245849" cy="10187404"/>
          </a:xfrm>
          <a:prstGeom prst="rect">
            <a:avLst/>
          </a:prstGeom>
          <a:noFill/>
        </p:spPr>
        <p:txBody>
          <a:bodyPr wrap="square" rtlCol="0">
            <a:spAutoFit/>
          </a:bodyPr>
          <a:lstStyle/>
          <a:p>
            <a:r>
              <a:rPr lang="en-AU" sz="4000" dirty="0" smtClean="0">
                <a:solidFill>
                  <a:schemeClr val="bg1"/>
                </a:solidFill>
                <a:latin typeface="Lato" charset="0"/>
                <a:ea typeface="Lato" charset="0"/>
                <a:cs typeface="Lato" charset="0"/>
              </a:rPr>
              <a:t>The rubber hose problem is part and parcel of the whole “Passwords are a terrible idea” issue</a:t>
            </a:r>
          </a:p>
          <a:p>
            <a:endParaRPr lang="en-AU" sz="2400" dirty="0">
              <a:solidFill>
                <a:schemeClr val="bg1"/>
              </a:solidFill>
              <a:latin typeface="Lato" charset="0"/>
              <a:ea typeface="Lato" charset="0"/>
              <a:cs typeface="Lato" charset="0"/>
            </a:endParaRPr>
          </a:p>
          <a:p>
            <a:pPr marL="571500" indent="-571500">
              <a:buFont typeface="Arial" charset="0"/>
              <a:buChar char="•"/>
            </a:pPr>
            <a:r>
              <a:rPr lang="en-AU" sz="4000" dirty="0" smtClean="0">
                <a:solidFill>
                  <a:schemeClr val="bg1"/>
                </a:solidFill>
                <a:latin typeface="Lato" charset="0"/>
                <a:ea typeface="Lato" charset="0"/>
                <a:cs typeface="Lato" charset="0"/>
              </a:rPr>
              <a:t>A problem in countries with oppressive regimes and poor human rights records. </a:t>
            </a:r>
          </a:p>
          <a:p>
            <a:pPr marL="571500" indent="-571500">
              <a:buFont typeface="Arial" charset="0"/>
              <a:buChar char="•"/>
            </a:pPr>
            <a:endParaRPr lang="en-AU" sz="2400" dirty="0">
              <a:solidFill>
                <a:schemeClr val="bg1"/>
              </a:solidFill>
              <a:latin typeface="Lato" charset="0"/>
              <a:ea typeface="Lato" charset="0"/>
              <a:cs typeface="Lato" charset="0"/>
            </a:endParaRPr>
          </a:p>
          <a:p>
            <a:pPr marL="571500" indent="-571500">
              <a:buFont typeface="Arial" charset="0"/>
              <a:buChar char="•"/>
            </a:pPr>
            <a:r>
              <a:rPr lang="en-AU" sz="4000" dirty="0" smtClean="0">
                <a:solidFill>
                  <a:schemeClr val="bg1"/>
                </a:solidFill>
                <a:latin typeface="Lato" charset="0"/>
                <a:ea typeface="Lato" charset="0"/>
                <a:cs typeface="Lato" charset="0"/>
              </a:rPr>
              <a:t>The “rubber hose” can be a </a:t>
            </a:r>
            <a:r>
              <a:rPr lang="en-AU" sz="4000" dirty="0">
                <a:solidFill>
                  <a:schemeClr val="bg1"/>
                </a:solidFill>
                <a:latin typeface="Lato" charset="0"/>
                <a:ea typeface="Lato" charset="0"/>
                <a:cs typeface="Lato" charset="0"/>
              </a:rPr>
              <a:t>corporate </a:t>
            </a:r>
            <a:r>
              <a:rPr lang="en-AU" sz="4000" dirty="0" smtClean="0">
                <a:solidFill>
                  <a:schemeClr val="bg1"/>
                </a:solidFill>
                <a:latin typeface="Lato" charset="0"/>
                <a:ea typeface="Lato" charset="0"/>
                <a:cs typeface="Lato" charset="0"/>
              </a:rPr>
              <a:t>subpoena, or equivalent “force”.</a:t>
            </a:r>
          </a:p>
          <a:p>
            <a:pPr marL="571500" indent="-571500">
              <a:buFont typeface="Arial" charset="0"/>
              <a:buChar char="•"/>
            </a:pPr>
            <a:endParaRPr lang="en-AU" sz="2400" dirty="0">
              <a:solidFill>
                <a:schemeClr val="bg1"/>
              </a:solidFill>
              <a:latin typeface="Lato" charset="0"/>
              <a:ea typeface="Lato" charset="0"/>
              <a:cs typeface="Lato" charset="0"/>
            </a:endParaRPr>
          </a:p>
          <a:p>
            <a:pPr marL="571500" indent="-571500">
              <a:buFont typeface="Arial" charset="0"/>
              <a:buChar char="•"/>
            </a:pPr>
            <a:r>
              <a:rPr lang="en-AU" sz="4000" dirty="0" smtClean="0">
                <a:solidFill>
                  <a:schemeClr val="bg1"/>
                </a:solidFill>
                <a:latin typeface="Lato" charset="0"/>
                <a:ea typeface="Lato" charset="0"/>
                <a:cs typeface="Lato" charset="0"/>
              </a:rPr>
              <a:t>Passwords are increasingly “weak” even with key derivation functions as computing becomes more powerful (GPU FPGAs </a:t>
            </a:r>
            <a:r>
              <a:rPr lang="en-AU" sz="4000" dirty="0" err="1" smtClean="0">
                <a:solidFill>
                  <a:schemeClr val="bg1"/>
                </a:solidFill>
                <a:latin typeface="Lato" charset="0"/>
                <a:ea typeface="Lato" charset="0"/>
                <a:cs typeface="Lato" charset="0"/>
              </a:rPr>
              <a:t>etc</a:t>
            </a:r>
            <a:r>
              <a:rPr lang="en-AU" sz="4000" dirty="0" smtClean="0">
                <a:solidFill>
                  <a:schemeClr val="bg1"/>
                </a:solidFill>
                <a:latin typeface="Lato" charset="0"/>
                <a:ea typeface="Lato" charset="0"/>
                <a:cs typeface="Lato" charset="0"/>
              </a:rPr>
              <a:t>) </a:t>
            </a:r>
          </a:p>
          <a:p>
            <a:pPr marL="571500" indent="-571500">
              <a:buFont typeface="Arial" charset="0"/>
              <a:buChar char="•"/>
            </a:pPr>
            <a:endParaRPr lang="en-AU" sz="2400" dirty="0">
              <a:solidFill>
                <a:schemeClr val="bg1"/>
              </a:solidFill>
              <a:latin typeface="Lato" charset="0"/>
              <a:ea typeface="Lato" charset="0"/>
              <a:cs typeface="Lato" charset="0"/>
            </a:endParaRPr>
          </a:p>
          <a:p>
            <a:pPr marL="571500" indent="-571500">
              <a:buFont typeface="Arial" charset="0"/>
              <a:buChar char="•"/>
            </a:pPr>
            <a:r>
              <a:rPr lang="en-AU" sz="4000" dirty="0" smtClean="0">
                <a:solidFill>
                  <a:schemeClr val="bg1"/>
                </a:solidFill>
                <a:latin typeface="Lato" charset="0"/>
                <a:ea typeface="Lato" charset="0"/>
                <a:cs typeface="Lato" charset="0"/>
              </a:rPr>
              <a:t>USE KEYS, use LUKS or similar key management system that can </a:t>
            </a:r>
            <a:r>
              <a:rPr lang="en-AU" sz="4000" dirty="0" err="1" smtClean="0">
                <a:solidFill>
                  <a:schemeClr val="bg1"/>
                </a:solidFill>
                <a:latin typeface="Lato" charset="0"/>
                <a:ea typeface="Lato" charset="0"/>
                <a:cs typeface="Lato" charset="0"/>
              </a:rPr>
              <a:t>auditably</a:t>
            </a:r>
            <a:r>
              <a:rPr lang="en-AU" sz="4000" dirty="0" smtClean="0">
                <a:solidFill>
                  <a:schemeClr val="bg1"/>
                </a:solidFill>
                <a:latin typeface="Lato" charset="0"/>
                <a:ea typeface="Lato" charset="0"/>
                <a:cs typeface="Lato" charset="0"/>
              </a:rPr>
              <a:t> destroy the master key!</a:t>
            </a:r>
          </a:p>
        </p:txBody>
      </p:sp>
      <p:grpSp>
        <p:nvGrpSpPr>
          <p:cNvPr id="34" name="Group 33"/>
          <p:cNvGrpSpPr/>
          <p:nvPr/>
        </p:nvGrpSpPr>
        <p:grpSpPr>
          <a:xfrm>
            <a:off x="6552807" y="887174"/>
            <a:ext cx="1071899" cy="277112"/>
            <a:chOff x="6485856" y="907624"/>
            <a:chExt cx="1071899" cy="277112"/>
          </a:xfrm>
        </p:grpSpPr>
        <p:sp>
          <p:nvSpPr>
            <p:cNvPr id="35"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6"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7"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9" name="Group 18"/>
          <p:cNvGrpSpPr/>
          <p:nvPr/>
        </p:nvGrpSpPr>
        <p:grpSpPr>
          <a:xfrm>
            <a:off x="18553404" y="907624"/>
            <a:ext cx="1071899" cy="277112"/>
            <a:chOff x="11326306" y="907624"/>
            <a:chExt cx="1071899" cy="277112"/>
          </a:xfrm>
        </p:grpSpPr>
        <p:sp>
          <p:nvSpPr>
            <p:cNvPr id="21"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7" name="Rectangle 16"/>
          <p:cNvSpPr>
            <a:spLocks/>
          </p:cNvSpPr>
          <p:nvPr/>
        </p:nvSpPr>
        <p:spPr bwMode="auto">
          <a:xfrm>
            <a:off x="4568039" y="1465189"/>
            <a:ext cx="5041445"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Please stop hitting me</a:t>
            </a:r>
            <a:endParaRPr lang="en-US" sz="4000" spc="100" dirty="0">
              <a:solidFill>
                <a:schemeClr val="accent2"/>
              </a:solidFill>
              <a:latin typeface="Source Sans Pro" charset="0"/>
              <a:ea typeface="Source Sans Pro" charset="0"/>
              <a:cs typeface="Source Sans Pro" charset="0"/>
              <a:sym typeface="Bebas Neue" charset="0"/>
            </a:endParaRPr>
          </a:p>
        </p:txBody>
      </p:sp>
      <p:pic>
        <p:nvPicPr>
          <p:cNvPr id="5" name="Picture 4"/>
          <p:cNvPicPr>
            <a:picLocks noChangeAspect="1"/>
          </p:cNvPicPr>
          <p:nvPr/>
        </p:nvPicPr>
        <p:blipFill>
          <a:blip r:embed="rId3"/>
          <a:stretch>
            <a:fillRect/>
          </a:stretch>
        </p:blipFill>
        <p:spPr>
          <a:xfrm>
            <a:off x="1568736" y="4068233"/>
            <a:ext cx="11040039" cy="6752167"/>
          </a:xfrm>
          <a:prstGeom prst="rect">
            <a:avLst/>
          </a:prstGeom>
        </p:spPr>
      </p:pic>
    </p:spTree>
    <p:extLst>
      <p:ext uri="{BB962C8B-B14F-4D97-AF65-F5344CB8AC3E}">
        <p14:creationId xmlns:p14="http://schemas.microsoft.com/office/powerpoint/2010/main" val="18615491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440679" y="2082007"/>
            <a:ext cx="6785512"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But, I turned it off!</a:t>
            </a:r>
          </a:p>
        </p:txBody>
      </p:sp>
      <p:sp>
        <p:nvSpPr>
          <p:cNvPr id="19" name="Rectangle 1"/>
          <p:cNvSpPr>
            <a:spLocks/>
          </p:cNvSpPr>
          <p:nvPr/>
        </p:nvSpPr>
        <p:spPr bwMode="auto">
          <a:xfrm>
            <a:off x="2474072" y="1385119"/>
            <a:ext cx="8718733"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Software Encryptions dirty little secret</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132853" y="1455220"/>
            <a:ext cx="9878614" cy="3416320"/>
          </a:xfrm>
          <a:prstGeom prst="rect">
            <a:avLst/>
          </a:prstGeom>
          <a:noFill/>
        </p:spPr>
        <p:txBody>
          <a:bodyPr wrap="square" rtlCol="0">
            <a:spAutoFit/>
          </a:bodyPr>
          <a:lstStyle/>
          <a:p>
            <a:r>
              <a:rPr lang="en-AU" dirty="0" smtClean="0">
                <a:solidFill>
                  <a:schemeClr val="bg1"/>
                </a:solidFill>
                <a:latin typeface="Lato" charset="0"/>
                <a:ea typeface="Lato" charset="0"/>
                <a:cs typeface="Lato" charset="0"/>
              </a:rPr>
              <a:t>Software encryption, when done right is, as far as we know, cryptographically secure against all motivated attackers and adversaries</a:t>
            </a:r>
            <a:r>
              <a:rPr lang="mr-IN" dirty="0" smtClean="0">
                <a:solidFill>
                  <a:schemeClr val="bg1"/>
                </a:solidFill>
                <a:latin typeface="Lato" charset="0"/>
                <a:ea typeface="Lato" charset="0"/>
                <a:cs typeface="Lato" charset="0"/>
              </a:rPr>
              <a:t>…</a:t>
            </a:r>
            <a:endParaRPr lang="en-US" dirty="0" smtClean="0">
              <a:solidFill>
                <a:schemeClr val="bg1"/>
              </a:solidFill>
              <a:latin typeface="Lato" charset="0"/>
              <a:ea typeface="Lato" charset="0"/>
              <a:cs typeface="Lato" charset="0"/>
            </a:endParaRP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But what about a </a:t>
            </a:r>
            <a:r>
              <a:rPr lang="en-US" i="1" dirty="0" smtClean="0">
                <a:solidFill>
                  <a:schemeClr val="bg1"/>
                </a:solidFill>
                <a:latin typeface="Lato" charset="0"/>
                <a:ea typeface="Lato" charset="0"/>
                <a:cs typeface="Lato" charset="0"/>
              </a:rPr>
              <a:t>surprisingly</a:t>
            </a:r>
            <a:r>
              <a:rPr lang="en-US" dirty="0" smtClean="0">
                <a:solidFill>
                  <a:schemeClr val="bg1"/>
                </a:solidFill>
                <a:latin typeface="Lato" charset="0"/>
                <a:ea typeface="Lato" charset="0"/>
                <a:cs typeface="Lato" charset="0"/>
              </a:rPr>
              <a:t> motivated adversary?</a:t>
            </a:r>
            <a:endParaRPr lang="en-AU"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491310" y="3553163"/>
            <a:ext cx="10749326" cy="1384995"/>
          </a:xfrm>
          <a:prstGeom prst="rect">
            <a:avLst/>
          </a:prstGeom>
          <a:noFill/>
        </p:spPr>
        <p:txBody>
          <a:bodyPr wrap="square" rtlCol="0">
            <a:spAutoFit/>
          </a:bodyPr>
          <a:lstStyle/>
          <a:p>
            <a:endParaRPr lang="en-AU" sz="2800" dirty="0">
              <a:solidFill>
                <a:schemeClr val="tx2"/>
              </a:solidFill>
              <a:latin typeface="Lato" charset="0"/>
              <a:ea typeface="Lato" charset="0"/>
              <a:cs typeface="Lato" charset="0"/>
            </a:endParaRPr>
          </a:p>
          <a:p>
            <a:endParaRPr lang="en-US" sz="2800" b="1" u="sng" dirty="0" smtClean="0">
              <a:solidFill>
                <a:schemeClr val="tx2"/>
              </a:solidFill>
              <a:latin typeface="Lato" charset="0"/>
              <a:ea typeface="Lato" charset="0"/>
              <a:cs typeface="Lato" charset="0"/>
            </a:endParaRPr>
          </a:p>
          <a:p>
            <a:endParaRPr lang="en-AU" sz="2800" dirty="0">
              <a:solidFill>
                <a:schemeClr val="tx2"/>
              </a:solidFill>
            </a:endParaRPr>
          </a:p>
        </p:txBody>
      </p:sp>
    </p:spTree>
    <p:extLst>
      <p:ext uri="{BB962C8B-B14F-4D97-AF65-F5344CB8AC3E}">
        <p14:creationId xmlns:p14="http://schemas.microsoft.com/office/powerpoint/2010/main" val="20222934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440673" y="2082007"/>
            <a:ext cx="6785511"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But, I turned it off!</a:t>
            </a:r>
          </a:p>
        </p:txBody>
      </p:sp>
      <p:sp>
        <p:nvSpPr>
          <p:cNvPr id="19" name="Rectangle 1"/>
          <p:cNvSpPr>
            <a:spLocks/>
          </p:cNvSpPr>
          <p:nvPr/>
        </p:nvSpPr>
        <p:spPr bwMode="auto">
          <a:xfrm>
            <a:off x="2474072" y="1385119"/>
            <a:ext cx="8718733"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Software Encryptions dirty little secret</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132853" y="1455220"/>
            <a:ext cx="9878614" cy="6186309"/>
          </a:xfrm>
          <a:prstGeom prst="rect">
            <a:avLst/>
          </a:prstGeom>
          <a:noFill/>
        </p:spPr>
        <p:txBody>
          <a:bodyPr wrap="square" rtlCol="0">
            <a:spAutoFit/>
          </a:bodyPr>
          <a:lstStyle/>
          <a:p>
            <a:r>
              <a:rPr lang="en-AU" dirty="0" smtClean="0">
                <a:solidFill>
                  <a:schemeClr val="bg1"/>
                </a:solidFill>
                <a:latin typeface="Lato" charset="0"/>
                <a:ea typeface="Lato" charset="0"/>
                <a:cs typeface="Lato" charset="0"/>
              </a:rPr>
              <a:t>Software encryption, when done right is, as far as we know, cryptographically secure against all motivated attackers and adversaries</a:t>
            </a:r>
            <a:r>
              <a:rPr lang="mr-IN" dirty="0" smtClean="0">
                <a:solidFill>
                  <a:schemeClr val="bg1"/>
                </a:solidFill>
                <a:latin typeface="Lato" charset="0"/>
                <a:ea typeface="Lato" charset="0"/>
                <a:cs typeface="Lato" charset="0"/>
              </a:rPr>
              <a:t>…</a:t>
            </a:r>
            <a:endParaRPr lang="en-US" dirty="0" smtClean="0">
              <a:solidFill>
                <a:schemeClr val="bg1"/>
              </a:solidFill>
              <a:latin typeface="Lato" charset="0"/>
              <a:ea typeface="Lato" charset="0"/>
              <a:cs typeface="Lato" charset="0"/>
            </a:endParaRP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But what about a </a:t>
            </a:r>
            <a:r>
              <a:rPr lang="en-US" i="1" dirty="0" smtClean="0">
                <a:solidFill>
                  <a:schemeClr val="bg1"/>
                </a:solidFill>
                <a:latin typeface="Lato" charset="0"/>
                <a:ea typeface="Lato" charset="0"/>
                <a:cs typeface="Lato" charset="0"/>
              </a:rPr>
              <a:t>surprisingly</a:t>
            </a:r>
            <a:r>
              <a:rPr lang="en-US" dirty="0" smtClean="0">
                <a:solidFill>
                  <a:schemeClr val="bg1"/>
                </a:solidFill>
                <a:latin typeface="Lato" charset="0"/>
                <a:ea typeface="Lato" charset="0"/>
                <a:cs typeface="Lato" charset="0"/>
              </a:rPr>
              <a:t> motivated adversary?</a:t>
            </a:r>
          </a:p>
          <a:p>
            <a:endParaRPr lang="en-US" dirty="0">
              <a:solidFill>
                <a:schemeClr val="bg1"/>
              </a:solidFill>
              <a:latin typeface="Lato" charset="0"/>
              <a:ea typeface="Lato" charset="0"/>
              <a:cs typeface="Lato" charset="0"/>
            </a:endParaRPr>
          </a:p>
          <a:p>
            <a:r>
              <a:rPr lang="en-US" dirty="0">
                <a:solidFill>
                  <a:schemeClr val="bg1"/>
                </a:solidFill>
                <a:latin typeface="Lato" charset="0"/>
                <a:ea typeface="Lato" charset="0"/>
                <a:cs typeface="Lato" charset="0"/>
              </a:rPr>
              <a:t>Turns out, all known software based block encryption methods (FIlevault2, LUKs, </a:t>
            </a:r>
            <a:r>
              <a:rPr lang="en-US" dirty="0" smtClean="0">
                <a:solidFill>
                  <a:schemeClr val="bg1"/>
                </a:solidFill>
                <a:latin typeface="Lato" charset="0"/>
                <a:ea typeface="Lato" charset="0"/>
                <a:cs typeface="Lato" charset="0"/>
              </a:rPr>
              <a:t>DM-crypt</a:t>
            </a:r>
            <a:r>
              <a:rPr lang="en-US" dirty="0">
                <a:solidFill>
                  <a:schemeClr val="bg1"/>
                </a:solidFill>
                <a:latin typeface="Lato" charset="0"/>
                <a:ea typeface="Lato" charset="0"/>
                <a:cs typeface="Lato" charset="0"/>
              </a:rPr>
              <a:t>, </a:t>
            </a:r>
            <a:r>
              <a:rPr lang="en-US" dirty="0" err="1">
                <a:solidFill>
                  <a:schemeClr val="bg1"/>
                </a:solidFill>
                <a:latin typeface="Lato" charset="0"/>
                <a:ea typeface="Lato" charset="0"/>
                <a:cs typeface="Lato" charset="0"/>
              </a:rPr>
              <a:t>TrueCrypt</a:t>
            </a:r>
            <a:r>
              <a:rPr lang="en-US" dirty="0">
                <a:solidFill>
                  <a:schemeClr val="bg1"/>
                </a:solidFill>
                <a:latin typeface="Lato" charset="0"/>
                <a:ea typeface="Lato" charset="0"/>
                <a:cs typeface="Lato" charset="0"/>
              </a:rPr>
              <a:t>, </a:t>
            </a:r>
            <a:r>
              <a:rPr lang="en-US" dirty="0" err="1">
                <a:solidFill>
                  <a:schemeClr val="bg1"/>
                </a:solidFill>
                <a:latin typeface="Lato" charset="0"/>
                <a:ea typeface="Lato" charset="0"/>
                <a:cs typeface="Lato" charset="0"/>
              </a:rPr>
              <a:t>BestCrypt</a:t>
            </a:r>
            <a:r>
              <a:rPr lang="en-US" dirty="0">
                <a:solidFill>
                  <a:schemeClr val="bg1"/>
                </a:solidFill>
                <a:latin typeface="Lato" charset="0"/>
                <a:ea typeface="Lato" charset="0"/>
                <a:cs typeface="Lato" charset="0"/>
              </a:rPr>
              <a:t>, </a:t>
            </a:r>
            <a:r>
              <a:rPr lang="en-US" dirty="0" err="1">
                <a:solidFill>
                  <a:schemeClr val="bg1"/>
                </a:solidFill>
                <a:latin typeface="Lato" charset="0"/>
                <a:ea typeface="Lato" charset="0"/>
                <a:cs typeface="Lato" charset="0"/>
              </a:rPr>
              <a:t>B</a:t>
            </a:r>
            <a:r>
              <a:rPr lang="en-US" dirty="0" err="1" smtClean="0">
                <a:solidFill>
                  <a:schemeClr val="bg1"/>
                </a:solidFill>
                <a:latin typeface="Lato" charset="0"/>
                <a:ea typeface="Lato" charset="0"/>
                <a:cs typeface="Lato" charset="0"/>
              </a:rPr>
              <a:t>itlocker</a:t>
            </a:r>
            <a:r>
              <a:rPr lang="en-US" dirty="0" smtClean="0">
                <a:solidFill>
                  <a:schemeClr val="bg1"/>
                </a:solidFill>
                <a:latin typeface="Lato" charset="0"/>
                <a:ea typeface="Lato" charset="0"/>
                <a:cs typeface="Lato" charset="0"/>
              </a:rPr>
              <a:t> </a:t>
            </a:r>
            <a:r>
              <a:rPr lang="en-US" dirty="0">
                <a:solidFill>
                  <a:schemeClr val="bg1"/>
                </a:solidFill>
                <a:latin typeface="Lato" charset="0"/>
                <a:ea typeface="Lato" charset="0"/>
                <a:cs typeface="Lato" charset="0"/>
              </a:rPr>
              <a:t>and more) </a:t>
            </a:r>
            <a:r>
              <a:rPr lang="en-US" dirty="0" smtClean="0">
                <a:solidFill>
                  <a:schemeClr val="bg1"/>
                </a:solidFill>
                <a:latin typeface="Lato" charset="0"/>
                <a:ea typeface="Lato" charset="0"/>
                <a:cs typeface="Lato" charset="0"/>
              </a:rPr>
              <a:t>can often </a:t>
            </a:r>
            <a:r>
              <a:rPr lang="en-US" dirty="0">
                <a:solidFill>
                  <a:schemeClr val="bg1"/>
                </a:solidFill>
                <a:latin typeface="Lato" charset="0"/>
                <a:ea typeface="Lato" charset="0"/>
                <a:cs typeface="Lato" charset="0"/>
              </a:rPr>
              <a:t>be defeated by</a:t>
            </a:r>
            <a:r>
              <a:rPr lang="mr-IN" dirty="0">
                <a:solidFill>
                  <a:schemeClr val="bg1"/>
                </a:solidFill>
                <a:latin typeface="Lato" charset="0"/>
                <a:ea typeface="Lato" charset="0"/>
                <a:cs typeface="Lato" charset="0"/>
              </a:rPr>
              <a:t>…</a:t>
            </a:r>
            <a:endParaRPr lang="en-AU"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491310" y="3553163"/>
            <a:ext cx="10749326" cy="1384995"/>
          </a:xfrm>
          <a:prstGeom prst="rect">
            <a:avLst/>
          </a:prstGeom>
          <a:noFill/>
        </p:spPr>
        <p:txBody>
          <a:bodyPr wrap="square" rtlCol="0">
            <a:spAutoFit/>
          </a:bodyPr>
          <a:lstStyle/>
          <a:p>
            <a:endParaRPr lang="en-AU" sz="2800" dirty="0">
              <a:solidFill>
                <a:schemeClr val="tx2"/>
              </a:solidFill>
              <a:latin typeface="Lato" charset="0"/>
              <a:ea typeface="Lato" charset="0"/>
              <a:cs typeface="Lato" charset="0"/>
            </a:endParaRPr>
          </a:p>
          <a:p>
            <a:endParaRPr lang="en-US" sz="2800" b="1" u="sng" dirty="0" smtClean="0">
              <a:solidFill>
                <a:schemeClr val="tx2"/>
              </a:solidFill>
              <a:latin typeface="Lato" charset="0"/>
              <a:ea typeface="Lato" charset="0"/>
              <a:cs typeface="Lato" charset="0"/>
            </a:endParaRPr>
          </a:p>
          <a:p>
            <a:endParaRPr lang="en-AU" sz="2800" dirty="0">
              <a:solidFill>
                <a:schemeClr val="tx2"/>
              </a:solidFill>
            </a:endParaRPr>
          </a:p>
        </p:txBody>
      </p:sp>
    </p:spTree>
    <p:extLst>
      <p:ext uri="{BB962C8B-B14F-4D97-AF65-F5344CB8AC3E}">
        <p14:creationId xmlns:p14="http://schemas.microsoft.com/office/powerpoint/2010/main" val="1773730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440673" y="2082007"/>
            <a:ext cx="6785511"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But, I turned it off!</a:t>
            </a:r>
          </a:p>
        </p:txBody>
      </p:sp>
      <p:sp>
        <p:nvSpPr>
          <p:cNvPr id="19" name="Rectangle 1"/>
          <p:cNvSpPr>
            <a:spLocks/>
          </p:cNvSpPr>
          <p:nvPr/>
        </p:nvSpPr>
        <p:spPr bwMode="auto">
          <a:xfrm>
            <a:off x="2474072" y="1385119"/>
            <a:ext cx="8718733"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Software Encryptions dirty little secret</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132853" y="1455220"/>
            <a:ext cx="9878614" cy="6186309"/>
          </a:xfrm>
          <a:prstGeom prst="rect">
            <a:avLst/>
          </a:prstGeom>
          <a:noFill/>
        </p:spPr>
        <p:txBody>
          <a:bodyPr wrap="square" rtlCol="0">
            <a:spAutoFit/>
          </a:bodyPr>
          <a:lstStyle/>
          <a:p>
            <a:r>
              <a:rPr lang="en-AU" dirty="0" smtClean="0">
                <a:solidFill>
                  <a:schemeClr val="bg1"/>
                </a:solidFill>
                <a:latin typeface="Lato" charset="0"/>
                <a:ea typeface="Lato" charset="0"/>
                <a:cs typeface="Lato" charset="0"/>
              </a:rPr>
              <a:t>Software encryption, when done right is, as far as we know, cryptographically secure against all motivated attackers and adversaries</a:t>
            </a:r>
            <a:r>
              <a:rPr lang="mr-IN" dirty="0" smtClean="0">
                <a:solidFill>
                  <a:schemeClr val="bg1"/>
                </a:solidFill>
                <a:latin typeface="Lato" charset="0"/>
                <a:ea typeface="Lato" charset="0"/>
                <a:cs typeface="Lato" charset="0"/>
              </a:rPr>
              <a:t>…</a:t>
            </a:r>
            <a:endParaRPr lang="en-US" dirty="0" smtClean="0">
              <a:solidFill>
                <a:schemeClr val="bg1"/>
              </a:solidFill>
              <a:latin typeface="Lato" charset="0"/>
              <a:ea typeface="Lato" charset="0"/>
              <a:cs typeface="Lato" charset="0"/>
            </a:endParaRP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But what about a </a:t>
            </a:r>
            <a:r>
              <a:rPr lang="en-US" i="1" dirty="0" smtClean="0">
                <a:solidFill>
                  <a:schemeClr val="bg1"/>
                </a:solidFill>
                <a:latin typeface="Lato" charset="0"/>
                <a:ea typeface="Lato" charset="0"/>
                <a:cs typeface="Lato" charset="0"/>
              </a:rPr>
              <a:t>surprisingly</a:t>
            </a:r>
            <a:r>
              <a:rPr lang="en-US" dirty="0" smtClean="0">
                <a:solidFill>
                  <a:schemeClr val="bg1"/>
                </a:solidFill>
                <a:latin typeface="Lato" charset="0"/>
                <a:ea typeface="Lato" charset="0"/>
                <a:cs typeface="Lato" charset="0"/>
              </a:rPr>
              <a:t> motivated adversary?</a:t>
            </a:r>
          </a:p>
          <a:p>
            <a:endParaRPr lang="en-US" dirty="0">
              <a:solidFill>
                <a:schemeClr val="bg1"/>
              </a:solidFill>
              <a:latin typeface="Lato" charset="0"/>
              <a:ea typeface="Lato" charset="0"/>
              <a:cs typeface="Lato" charset="0"/>
            </a:endParaRPr>
          </a:p>
          <a:p>
            <a:r>
              <a:rPr lang="en-US" dirty="0">
                <a:solidFill>
                  <a:schemeClr val="bg1"/>
                </a:solidFill>
                <a:latin typeface="Lato" charset="0"/>
                <a:ea typeface="Lato" charset="0"/>
                <a:cs typeface="Lato" charset="0"/>
              </a:rPr>
              <a:t>Turns out, all known software based block encryption methods (FIlevault2, LUKs, DM-crypt, </a:t>
            </a:r>
            <a:r>
              <a:rPr lang="en-US" dirty="0" err="1">
                <a:solidFill>
                  <a:schemeClr val="bg1"/>
                </a:solidFill>
                <a:latin typeface="Lato" charset="0"/>
                <a:ea typeface="Lato" charset="0"/>
                <a:cs typeface="Lato" charset="0"/>
              </a:rPr>
              <a:t>TrueCrypt</a:t>
            </a:r>
            <a:r>
              <a:rPr lang="en-US" dirty="0">
                <a:solidFill>
                  <a:schemeClr val="bg1"/>
                </a:solidFill>
                <a:latin typeface="Lato" charset="0"/>
                <a:ea typeface="Lato" charset="0"/>
                <a:cs typeface="Lato" charset="0"/>
              </a:rPr>
              <a:t>, </a:t>
            </a:r>
            <a:r>
              <a:rPr lang="en-US" dirty="0" err="1">
                <a:solidFill>
                  <a:schemeClr val="bg1"/>
                </a:solidFill>
                <a:latin typeface="Lato" charset="0"/>
                <a:ea typeface="Lato" charset="0"/>
                <a:cs typeface="Lato" charset="0"/>
              </a:rPr>
              <a:t>BestCrypt</a:t>
            </a:r>
            <a:r>
              <a:rPr lang="en-US" dirty="0">
                <a:solidFill>
                  <a:schemeClr val="bg1"/>
                </a:solidFill>
                <a:latin typeface="Lato" charset="0"/>
                <a:ea typeface="Lato" charset="0"/>
                <a:cs typeface="Lato" charset="0"/>
              </a:rPr>
              <a:t>, </a:t>
            </a:r>
            <a:r>
              <a:rPr lang="en-US" dirty="0" err="1">
                <a:solidFill>
                  <a:schemeClr val="bg1"/>
                </a:solidFill>
                <a:latin typeface="Lato" charset="0"/>
                <a:ea typeface="Lato" charset="0"/>
                <a:cs typeface="Lato" charset="0"/>
              </a:rPr>
              <a:t>Bitlocker</a:t>
            </a:r>
            <a:r>
              <a:rPr lang="en-US" dirty="0">
                <a:solidFill>
                  <a:schemeClr val="bg1"/>
                </a:solidFill>
                <a:latin typeface="Lato" charset="0"/>
                <a:ea typeface="Lato" charset="0"/>
                <a:cs typeface="Lato" charset="0"/>
              </a:rPr>
              <a:t> and more) can often be defeated by</a:t>
            </a:r>
            <a:r>
              <a:rPr lang="mr-IN" dirty="0">
                <a:solidFill>
                  <a:schemeClr val="bg1"/>
                </a:solidFill>
                <a:latin typeface="Lato" charset="0"/>
                <a:ea typeface="Lato" charset="0"/>
                <a:cs typeface="Lato" charset="0"/>
              </a:rPr>
              <a:t>…</a:t>
            </a:r>
            <a:endParaRPr lang="en-AU"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061345" y="12087563"/>
            <a:ext cx="10749326" cy="523220"/>
          </a:xfrm>
          <a:prstGeom prst="rect">
            <a:avLst/>
          </a:prstGeom>
          <a:noFill/>
        </p:spPr>
        <p:txBody>
          <a:bodyPr wrap="square" rtlCol="0">
            <a:spAutoFit/>
          </a:bodyPr>
          <a:lstStyle/>
          <a:p>
            <a:r>
              <a:rPr lang="en-AU" sz="2800" dirty="0">
                <a:solidFill>
                  <a:schemeClr val="tx2"/>
                </a:solidFill>
                <a:latin typeface="Lato" charset="0"/>
                <a:ea typeface="Lato" charset="0"/>
                <a:cs typeface="Lato" charset="0"/>
              </a:rPr>
              <a:t>https://</a:t>
            </a:r>
            <a:r>
              <a:rPr lang="en-AU" sz="2800" dirty="0" err="1">
                <a:solidFill>
                  <a:schemeClr val="tx2"/>
                </a:solidFill>
                <a:latin typeface="Lato" charset="0"/>
                <a:ea typeface="Lato" charset="0"/>
                <a:cs typeface="Lato" charset="0"/>
              </a:rPr>
              <a:t>citp.princeton.edu</a:t>
            </a:r>
            <a:r>
              <a:rPr lang="en-AU" sz="2800" dirty="0">
                <a:solidFill>
                  <a:schemeClr val="tx2"/>
                </a:solidFill>
                <a:latin typeface="Lato" charset="0"/>
                <a:ea typeface="Lato" charset="0"/>
                <a:cs typeface="Lato" charset="0"/>
              </a:rPr>
              <a:t>/research/memory/</a:t>
            </a:r>
            <a:endParaRPr lang="en-AU" sz="2800" dirty="0">
              <a:solidFill>
                <a:schemeClr val="tx2"/>
              </a:solidFill>
            </a:endParaRPr>
          </a:p>
        </p:txBody>
      </p:sp>
      <p:pic>
        <p:nvPicPr>
          <p:cNvPr id="6" name="Picture 5"/>
          <p:cNvPicPr>
            <a:picLocks noChangeAspect="1"/>
          </p:cNvPicPr>
          <p:nvPr/>
        </p:nvPicPr>
        <p:blipFill>
          <a:blip r:embed="rId3"/>
          <a:stretch>
            <a:fillRect/>
          </a:stretch>
        </p:blipFill>
        <p:spPr>
          <a:xfrm>
            <a:off x="4244212" y="3514029"/>
            <a:ext cx="5943600" cy="8255000"/>
          </a:xfrm>
          <a:prstGeom prst="rect">
            <a:avLst/>
          </a:prstGeom>
          <a:effectLst>
            <a:softEdge rad="177800"/>
          </a:effectLst>
        </p:spPr>
      </p:pic>
    </p:spTree>
    <p:extLst>
      <p:ext uri="{BB962C8B-B14F-4D97-AF65-F5344CB8AC3E}">
        <p14:creationId xmlns:p14="http://schemas.microsoft.com/office/powerpoint/2010/main" val="6067487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440673" y="2082007"/>
            <a:ext cx="6785511"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But, I turned it off!</a:t>
            </a:r>
          </a:p>
        </p:txBody>
      </p:sp>
      <p:sp>
        <p:nvSpPr>
          <p:cNvPr id="19" name="Rectangle 1"/>
          <p:cNvSpPr>
            <a:spLocks/>
          </p:cNvSpPr>
          <p:nvPr/>
        </p:nvSpPr>
        <p:spPr bwMode="auto">
          <a:xfrm>
            <a:off x="2474072" y="1385119"/>
            <a:ext cx="8718733"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Software Encryptions dirty little secret</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132853" y="1455220"/>
            <a:ext cx="9878614" cy="12280285"/>
          </a:xfrm>
          <a:prstGeom prst="rect">
            <a:avLst/>
          </a:prstGeom>
          <a:noFill/>
        </p:spPr>
        <p:txBody>
          <a:bodyPr wrap="square" rtlCol="0">
            <a:spAutoFit/>
          </a:bodyPr>
          <a:lstStyle/>
          <a:p>
            <a:r>
              <a:rPr lang="en-US" dirty="0" smtClean="0">
                <a:solidFill>
                  <a:schemeClr val="bg1"/>
                </a:solidFill>
                <a:latin typeface="Lato" charset="0"/>
                <a:ea typeface="Lato" charset="0"/>
                <a:cs typeface="Lato" charset="0"/>
              </a:rPr>
              <a:t>Researchers at Princeton university showed that RAM, while volatile, does maintain it’s content for a few seconds after power is lost as the capacitors discharge. </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This period of non-volatility can be extended to almost an hour by rapidly dropping the temperature of the ram to sub freezing level before powering off the server</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No special tools are needed. A simple $14 can of compressed air from Bunnings can be turned upside down and the propellant used as a cryogenic (-50 </a:t>
            </a:r>
            <a:r>
              <a:rPr lang="en-US" baseline="30000" dirty="0" err="1" smtClean="0">
                <a:solidFill>
                  <a:schemeClr val="bg1"/>
                </a:solidFill>
                <a:latin typeface="Lato" charset="0"/>
                <a:ea typeface="Lato" charset="0"/>
                <a:cs typeface="Lato" charset="0"/>
              </a:rPr>
              <a:t>o</a:t>
            </a:r>
            <a:r>
              <a:rPr lang="en-US" dirty="0" err="1" smtClean="0">
                <a:solidFill>
                  <a:schemeClr val="bg1"/>
                </a:solidFill>
                <a:latin typeface="Lato" charset="0"/>
                <a:ea typeface="Lato" charset="0"/>
                <a:cs typeface="Lato" charset="0"/>
              </a:rPr>
              <a:t>c</a:t>
            </a:r>
            <a:r>
              <a:rPr lang="en-US" dirty="0" smtClean="0">
                <a:solidFill>
                  <a:schemeClr val="bg1"/>
                </a:solidFill>
                <a:latin typeface="Lato" charset="0"/>
                <a:ea typeface="Lato" charset="0"/>
                <a:cs typeface="Lato" charset="0"/>
              </a:rPr>
              <a:t>) agent.</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After chilling the running ram it can be removed, booted in a system that writes the content to disk and the keys extracted. </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No easily deployed practical mitigation against this attack</a:t>
            </a:r>
          </a:p>
          <a:p>
            <a:endParaRPr lang="en-US"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061345" y="12087563"/>
            <a:ext cx="10749326" cy="523220"/>
          </a:xfrm>
          <a:prstGeom prst="rect">
            <a:avLst/>
          </a:prstGeom>
          <a:noFill/>
        </p:spPr>
        <p:txBody>
          <a:bodyPr wrap="square" rtlCol="0">
            <a:spAutoFit/>
          </a:bodyPr>
          <a:lstStyle/>
          <a:p>
            <a:r>
              <a:rPr lang="en-AU" sz="2800" dirty="0">
                <a:solidFill>
                  <a:schemeClr val="tx2"/>
                </a:solidFill>
                <a:latin typeface="Lato" charset="0"/>
                <a:ea typeface="Lato" charset="0"/>
                <a:cs typeface="Lato" charset="0"/>
              </a:rPr>
              <a:t>https://</a:t>
            </a:r>
            <a:r>
              <a:rPr lang="en-AU" sz="2800" dirty="0" err="1">
                <a:solidFill>
                  <a:schemeClr val="tx2"/>
                </a:solidFill>
                <a:latin typeface="Lato" charset="0"/>
                <a:ea typeface="Lato" charset="0"/>
                <a:cs typeface="Lato" charset="0"/>
              </a:rPr>
              <a:t>citp.princeton.edu</a:t>
            </a:r>
            <a:r>
              <a:rPr lang="en-AU" sz="2800" dirty="0">
                <a:solidFill>
                  <a:schemeClr val="tx2"/>
                </a:solidFill>
                <a:latin typeface="Lato" charset="0"/>
                <a:ea typeface="Lato" charset="0"/>
                <a:cs typeface="Lato" charset="0"/>
              </a:rPr>
              <a:t>/research/memory/</a:t>
            </a:r>
            <a:endParaRPr lang="en-AU" sz="2800" dirty="0">
              <a:solidFill>
                <a:schemeClr val="tx2"/>
              </a:solidFill>
            </a:endParaRPr>
          </a:p>
        </p:txBody>
      </p:sp>
      <p:pic>
        <p:nvPicPr>
          <p:cNvPr id="6" name="Picture 5"/>
          <p:cNvPicPr>
            <a:picLocks noChangeAspect="1"/>
          </p:cNvPicPr>
          <p:nvPr/>
        </p:nvPicPr>
        <p:blipFill>
          <a:blip r:embed="rId3"/>
          <a:stretch>
            <a:fillRect/>
          </a:stretch>
        </p:blipFill>
        <p:spPr>
          <a:xfrm>
            <a:off x="4244212" y="3514029"/>
            <a:ext cx="5943600" cy="8255000"/>
          </a:xfrm>
          <a:prstGeom prst="rect">
            <a:avLst/>
          </a:prstGeom>
          <a:effectLst>
            <a:softEdge rad="177800"/>
          </a:effectLst>
        </p:spPr>
      </p:pic>
    </p:spTree>
    <p:extLst>
      <p:ext uri="{BB962C8B-B14F-4D97-AF65-F5344CB8AC3E}">
        <p14:creationId xmlns:p14="http://schemas.microsoft.com/office/powerpoint/2010/main" val="12726675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94"/>
          <p:cNvSpPr>
            <a:spLocks noChangeArrowheads="1"/>
          </p:cNvSpPr>
          <p:nvPr/>
        </p:nvSpPr>
        <p:spPr bwMode="auto">
          <a:xfrm>
            <a:off x="4796471" y="3261255"/>
            <a:ext cx="9181497" cy="9213896"/>
          </a:xfrm>
          <a:prstGeom prst="ellipse">
            <a:avLst/>
          </a:prstGeom>
          <a:solidFill>
            <a:schemeClr val="accent1">
              <a:alpha val="80000"/>
            </a:schemeClr>
          </a:solidFill>
          <a:ln>
            <a:noFill/>
          </a:ln>
          <a:effectLst/>
        </p:spPr>
        <p:txBody>
          <a:bodyPr wrap="none" anchor="ctr"/>
          <a:lstStyle/>
          <a:p>
            <a:endParaRPr lang="en-US" sz="19900" dirty="0">
              <a:latin typeface="Source Sans Pro Regular" charset="0"/>
            </a:endParaRPr>
          </a:p>
        </p:txBody>
      </p:sp>
      <p:sp>
        <p:nvSpPr>
          <p:cNvPr id="12" name="TextBox 11"/>
          <p:cNvSpPr txBox="1"/>
          <p:nvPr/>
        </p:nvSpPr>
        <p:spPr>
          <a:xfrm>
            <a:off x="14228248" y="2103242"/>
            <a:ext cx="6259484" cy="2123658"/>
          </a:xfrm>
          <a:prstGeom prst="rect">
            <a:avLst/>
          </a:prstGeom>
          <a:noFill/>
        </p:spPr>
        <p:txBody>
          <a:bodyPr wrap="square" rtlCol="0">
            <a:spAutoFit/>
          </a:bodyPr>
          <a:lstStyle/>
          <a:p>
            <a:r>
              <a:rPr lang="en-AU" sz="4400" dirty="0" smtClean="0">
                <a:solidFill>
                  <a:schemeClr val="tx2"/>
                </a:solidFill>
                <a:latin typeface="Lato" charset="0"/>
                <a:ea typeface="Lato" charset="0"/>
                <a:cs typeface="Lato" charset="0"/>
              </a:rPr>
              <a:t>People who are not going to have a good time today.</a:t>
            </a:r>
            <a:endParaRPr lang="en-AU" sz="4400" dirty="0">
              <a:solidFill>
                <a:schemeClr val="tx2"/>
              </a:solidFill>
              <a:latin typeface="Lato" charset="0"/>
              <a:ea typeface="Lato" charset="0"/>
              <a:cs typeface="Lato" charset="0"/>
            </a:endParaRPr>
          </a:p>
        </p:txBody>
      </p:sp>
      <p:sp>
        <p:nvSpPr>
          <p:cNvPr id="23" name="Freeform 102"/>
          <p:cNvSpPr>
            <a:spLocks noChangeArrowheads="1"/>
          </p:cNvSpPr>
          <p:nvPr/>
        </p:nvSpPr>
        <p:spPr bwMode="auto">
          <a:xfrm>
            <a:off x="12546514" y="4564540"/>
            <a:ext cx="6606899" cy="6607326"/>
          </a:xfrm>
          <a:prstGeom prst="ellipse">
            <a:avLst/>
          </a:prstGeom>
          <a:solidFill>
            <a:schemeClr val="accent3">
              <a:alpha val="80000"/>
            </a:schemeClr>
          </a:solidFill>
          <a:ln>
            <a:noFill/>
          </a:ln>
          <a:effectLst/>
        </p:spPr>
        <p:txBody>
          <a:bodyPr wrap="none" anchor="ctr"/>
          <a:lstStyle/>
          <a:p>
            <a:endParaRPr lang="en-US" sz="19900" dirty="0">
              <a:latin typeface="Source Sans Pro Regular" charset="0"/>
            </a:endParaRPr>
          </a:p>
        </p:txBody>
      </p:sp>
      <p:sp>
        <p:nvSpPr>
          <p:cNvPr id="25" name="Shape 2617"/>
          <p:cNvSpPr/>
          <p:nvPr/>
        </p:nvSpPr>
        <p:spPr>
          <a:xfrm>
            <a:off x="15274122" y="5857343"/>
            <a:ext cx="1151681" cy="942389"/>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26" name="Rectangle 25"/>
          <p:cNvSpPr>
            <a:spLocks/>
          </p:cNvSpPr>
          <p:nvPr/>
        </p:nvSpPr>
        <p:spPr bwMode="auto">
          <a:xfrm>
            <a:off x="5048954" y="905426"/>
            <a:ext cx="14119250"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Warning: Impending Existential Dread!</a:t>
            </a:r>
            <a:endParaRPr lang="en-US" sz="6400" b="1" dirty="0">
              <a:solidFill>
                <a:schemeClr val="tx2"/>
              </a:solidFill>
              <a:latin typeface="Lato" charset="0"/>
              <a:ea typeface="Lato" charset="0"/>
              <a:cs typeface="Lato" charset="0"/>
              <a:sym typeface="Bebas Neue" charset="0"/>
            </a:endParaRPr>
          </a:p>
        </p:txBody>
      </p:sp>
      <p:cxnSp>
        <p:nvCxnSpPr>
          <p:cNvPr id="3" name="Straight Arrow Connector 2"/>
          <p:cNvCxnSpPr/>
          <p:nvPr/>
        </p:nvCxnSpPr>
        <p:spPr>
          <a:xfrm flipH="1">
            <a:off x="13397536" y="4502186"/>
            <a:ext cx="1004264" cy="2408634"/>
          </a:xfrm>
          <a:prstGeom prst="straightConnector1">
            <a:avLst/>
          </a:prstGeom>
          <a:ln w="1905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Shape 2528"/>
          <p:cNvSpPr/>
          <p:nvPr/>
        </p:nvSpPr>
        <p:spPr>
          <a:xfrm>
            <a:off x="8935832" y="5642738"/>
            <a:ext cx="902773" cy="1190954"/>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9" name="TextBox 18"/>
          <p:cNvSpPr txBox="1"/>
          <p:nvPr/>
        </p:nvSpPr>
        <p:spPr>
          <a:xfrm>
            <a:off x="5986793" y="7315753"/>
            <a:ext cx="6800850" cy="3046988"/>
          </a:xfrm>
          <a:prstGeom prst="rect">
            <a:avLst/>
          </a:prstGeom>
          <a:noFill/>
        </p:spPr>
        <p:txBody>
          <a:bodyPr wrap="square" rtlCol="0">
            <a:spAutoFit/>
          </a:bodyPr>
          <a:lstStyle/>
          <a:p>
            <a:pPr algn="ctr"/>
            <a:r>
              <a:rPr lang="en-US" sz="4800" b="1" dirty="0">
                <a:solidFill>
                  <a:schemeClr val="bg1"/>
                </a:solidFill>
                <a:latin typeface="Lato" charset="0"/>
                <a:ea typeface="Lato" charset="0"/>
                <a:cs typeface="Lato" charset="0"/>
              </a:rPr>
              <a:t>People who regularly use disk encryption day to day</a:t>
            </a:r>
            <a:endParaRPr lang="en-US" sz="4800" dirty="0">
              <a:solidFill>
                <a:schemeClr val="bg1"/>
              </a:solidFill>
              <a:latin typeface="Lato" charset="0"/>
              <a:ea typeface="Lato" charset="0"/>
              <a:cs typeface="Lato" charset="0"/>
            </a:endParaRPr>
          </a:p>
          <a:p>
            <a:pPr algn="ctr"/>
            <a:endParaRPr lang="en-AU" sz="4800" dirty="0"/>
          </a:p>
        </p:txBody>
      </p:sp>
      <p:sp>
        <p:nvSpPr>
          <p:cNvPr id="20" name="TextBox 19"/>
          <p:cNvSpPr txBox="1"/>
          <p:nvPr/>
        </p:nvSpPr>
        <p:spPr>
          <a:xfrm>
            <a:off x="12729480" y="7123751"/>
            <a:ext cx="6240964" cy="3724096"/>
          </a:xfrm>
          <a:prstGeom prst="rect">
            <a:avLst/>
          </a:prstGeom>
          <a:noFill/>
        </p:spPr>
        <p:txBody>
          <a:bodyPr wrap="square" rtlCol="0">
            <a:spAutoFit/>
          </a:bodyPr>
          <a:lstStyle/>
          <a:p>
            <a:pPr algn="ctr"/>
            <a:r>
              <a:rPr lang="en-US" sz="4000" b="1" dirty="0">
                <a:solidFill>
                  <a:schemeClr val="bg1"/>
                </a:solidFill>
                <a:latin typeface="Lato" charset="0"/>
                <a:ea typeface="Lato" charset="0"/>
                <a:cs typeface="Lato" charset="0"/>
              </a:rPr>
              <a:t>People who don’t  know you can extract encryption keys from any running computer </a:t>
            </a:r>
            <a:r>
              <a:rPr lang="en-US" sz="4000" b="1" i="1" dirty="0">
                <a:solidFill>
                  <a:schemeClr val="bg1"/>
                </a:solidFill>
                <a:latin typeface="Lato" charset="0"/>
                <a:ea typeface="Lato" charset="0"/>
                <a:cs typeface="Lato" charset="0"/>
              </a:rPr>
              <a:t>without</a:t>
            </a:r>
            <a:r>
              <a:rPr lang="en-US" sz="4000" b="1" dirty="0">
                <a:solidFill>
                  <a:schemeClr val="bg1"/>
                </a:solidFill>
                <a:latin typeface="Lato" charset="0"/>
                <a:ea typeface="Lato" charset="0"/>
                <a:cs typeface="Lato" charset="0"/>
              </a:rPr>
              <a:t> OS access</a:t>
            </a:r>
            <a:endParaRPr lang="en-US" sz="4000" dirty="0">
              <a:solidFill>
                <a:schemeClr val="bg1"/>
              </a:solidFill>
              <a:latin typeface="Lato Light" charset="0"/>
              <a:ea typeface="Lato Light" charset="0"/>
              <a:cs typeface="Lato Light" charset="0"/>
            </a:endParaRPr>
          </a:p>
          <a:p>
            <a:pPr algn="ctr"/>
            <a:endParaRPr lang="en-AU" dirty="0"/>
          </a:p>
        </p:txBody>
      </p:sp>
    </p:spTree>
    <p:extLst>
      <p:ext uri="{BB962C8B-B14F-4D97-AF65-F5344CB8AC3E}">
        <p14:creationId xmlns:p14="http://schemas.microsoft.com/office/powerpoint/2010/main" val="70807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440673" y="2082007"/>
            <a:ext cx="6785511"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But, I turned it off!</a:t>
            </a:r>
          </a:p>
        </p:txBody>
      </p:sp>
      <p:sp>
        <p:nvSpPr>
          <p:cNvPr id="19" name="Rectangle 1"/>
          <p:cNvSpPr>
            <a:spLocks/>
          </p:cNvSpPr>
          <p:nvPr/>
        </p:nvSpPr>
        <p:spPr bwMode="auto">
          <a:xfrm>
            <a:off x="2474072" y="1385119"/>
            <a:ext cx="8718733"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Software Encryptions dirty little secret</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132853" y="1455220"/>
            <a:ext cx="9878614" cy="12280285"/>
          </a:xfrm>
          <a:prstGeom prst="rect">
            <a:avLst/>
          </a:prstGeom>
          <a:noFill/>
        </p:spPr>
        <p:txBody>
          <a:bodyPr wrap="square" rtlCol="0">
            <a:spAutoFit/>
          </a:bodyPr>
          <a:lstStyle/>
          <a:p>
            <a:r>
              <a:rPr lang="en-US" dirty="0" smtClean="0">
                <a:solidFill>
                  <a:schemeClr val="bg1"/>
                </a:solidFill>
                <a:latin typeface="Lato" charset="0"/>
                <a:ea typeface="Lato" charset="0"/>
                <a:cs typeface="Lato" charset="0"/>
              </a:rPr>
              <a:t>Researchers at Princeton university showed that RAM, while volatile, does maintain it’s content for a few seconds after power is lost as the capacitors discharge. </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This period of non-volatility can be extended to almost an hour by rapidly dropping the temperature of the ram to sub freezing level before powering off the server</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No special tools are needed. A simple $14 can of compressed air from Bunnings can be turned upside down and the propellant used as a cryogenic (-50 </a:t>
            </a:r>
            <a:r>
              <a:rPr lang="en-US" baseline="30000" dirty="0" err="1" smtClean="0">
                <a:solidFill>
                  <a:schemeClr val="bg1"/>
                </a:solidFill>
                <a:latin typeface="Lato" charset="0"/>
                <a:ea typeface="Lato" charset="0"/>
                <a:cs typeface="Lato" charset="0"/>
              </a:rPr>
              <a:t>o</a:t>
            </a:r>
            <a:r>
              <a:rPr lang="en-US" dirty="0" err="1" smtClean="0">
                <a:solidFill>
                  <a:schemeClr val="bg1"/>
                </a:solidFill>
                <a:latin typeface="Lato" charset="0"/>
                <a:ea typeface="Lato" charset="0"/>
                <a:cs typeface="Lato" charset="0"/>
              </a:rPr>
              <a:t>c</a:t>
            </a:r>
            <a:r>
              <a:rPr lang="en-US" dirty="0" smtClean="0">
                <a:solidFill>
                  <a:schemeClr val="bg1"/>
                </a:solidFill>
                <a:latin typeface="Lato" charset="0"/>
                <a:ea typeface="Lato" charset="0"/>
                <a:cs typeface="Lato" charset="0"/>
              </a:rPr>
              <a:t>) agent.</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After chilling the running ram it can be removed, booted in a system that writes the content to disk and the keys extracted. </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No easily deployed practical mitigation against this attack</a:t>
            </a:r>
          </a:p>
          <a:p>
            <a:endParaRPr lang="en-US"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061345" y="12087563"/>
            <a:ext cx="10749326" cy="523220"/>
          </a:xfrm>
          <a:prstGeom prst="rect">
            <a:avLst/>
          </a:prstGeom>
          <a:noFill/>
        </p:spPr>
        <p:txBody>
          <a:bodyPr wrap="square" rtlCol="0">
            <a:spAutoFit/>
          </a:bodyPr>
          <a:lstStyle/>
          <a:p>
            <a:r>
              <a:rPr lang="en-AU" sz="2800" dirty="0">
                <a:solidFill>
                  <a:schemeClr val="tx2"/>
                </a:solidFill>
                <a:latin typeface="Lato" charset="0"/>
                <a:ea typeface="Lato" charset="0"/>
                <a:cs typeface="Lato" charset="0"/>
              </a:rPr>
              <a:t>https://</a:t>
            </a:r>
            <a:r>
              <a:rPr lang="en-AU" sz="2800" dirty="0" err="1">
                <a:solidFill>
                  <a:schemeClr val="tx2"/>
                </a:solidFill>
                <a:latin typeface="Lato" charset="0"/>
                <a:ea typeface="Lato" charset="0"/>
                <a:cs typeface="Lato" charset="0"/>
              </a:rPr>
              <a:t>citp.princeton.edu</a:t>
            </a:r>
            <a:r>
              <a:rPr lang="en-AU" sz="2800" dirty="0">
                <a:solidFill>
                  <a:schemeClr val="tx2"/>
                </a:solidFill>
                <a:latin typeface="Lato" charset="0"/>
                <a:ea typeface="Lato" charset="0"/>
                <a:cs typeface="Lato" charset="0"/>
              </a:rPr>
              <a:t>/research/memory/</a:t>
            </a:r>
            <a:endParaRPr lang="en-AU" sz="2800" dirty="0">
              <a:solidFill>
                <a:schemeClr val="tx2"/>
              </a:solidFill>
            </a:endParaRPr>
          </a:p>
        </p:txBody>
      </p:sp>
      <p:pic>
        <p:nvPicPr>
          <p:cNvPr id="2" name="Picture 1"/>
          <p:cNvPicPr>
            <a:picLocks noChangeAspect="1"/>
          </p:cNvPicPr>
          <p:nvPr/>
        </p:nvPicPr>
        <p:blipFill>
          <a:blip r:embed="rId3"/>
          <a:stretch>
            <a:fillRect/>
          </a:stretch>
        </p:blipFill>
        <p:spPr>
          <a:xfrm>
            <a:off x="1037116" y="5159812"/>
            <a:ext cx="11934825" cy="4568157"/>
          </a:xfrm>
          <a:prstGeom prst="rect">
            <a:avLst/>
          </a:prstGeom>
        </p:spPr>
      </p:pic>
      <p:sp>
        <p:nvSpPr>
          <p:cNvPr id="6" name="TextBox 5"/>
          <p:cNvSpPr txBox="1"/>
          <p:nvPr/>
        </p:nvSpPr>
        <p:spPr>
          <a:xfrm>
            <a:off x="1555499" y="9727969"/>
            <a:ext cx="2201333" cy="646331"/>
          </a:xfrm>
          <a:prstGeom prst="rect">
            <a:avLst/>
          </a:prstGeom>
          <a:noFill/>
        </p:spPr>
        <p:txBody>
          <a:bodyPr wrap="square" rtlCol="0">
            <a:spAutoFit/>
          </a:bodyPr>
          <a:lstStyle/>
          <a:p>
            <a:r>
              <a:rPr lang="en-AU" dirty="0" smtClean="0">
                <a:solidFill>
                  <a:schemeClr val="tx2"/>
                </a:solidFill>
              </a:rPr>
              <a:t>5 seconds</a:t>
            </a:r>
            <a:endParaRPr lang="en-AU" dirty="0">
              <a:solidFill>
                <a:schemeClr val="tx2"/>
              </a:solidFill>
            </a:endParaRPr>
          </a:p>
        </p:txBody>
      </p:sp>
      <p:sp>
        <p:nvSpPr>
          <p:cNvPr id="21" name="TextBox 20"/>
          <p:cNvSpPr txBox="1"/>
          <p:nvPr/>
        </p:nvSpPr>
        <p:spPr>
          <a:xfrm>
            <a:off x="4368760" y="9741187"/>
            <a:ext cx="2380726" cy="646331"/>
          </a:xfrm>
          <a:prstGeom prst="rect">
            <a:avLst/>
          </a:prstGeom>
          <a:noFill/>
        </p:spPr>
        <p:txBody>
          <a:bodyPr wrap="square" rtlCol="0">
            <a:spAutoFit/>
          </a:bodyPr>
          <a:lstStyle/>
          <a:p>
            <a:r>
              <a:rPr lang="en-AU" dirty="0" smtClean="0">
                <a:solidFill>
                  <a:schemeClr val="tx2"/>
                </a:solidFill>
              </a:rPr>
              <a:t>30 seconds</a:t>
            </a:r>
            <a:endParaRPr lang="en-AU" dirty="0">
              <a:solidFill>
                <a:schemeClr val="tx2"/>
              </a:solidFill>
            </a:endParaRPr>
          </a:p>
        </p:txBody>
      </p:sp>
      <p:sp>
        <p:nvSpPr>
          <p:cNvPr id="22" name="TextBox 21"/>
          <p:cNvSpPr txBox="1"/>
          <p:nvPr/>
        </p:nvSpPr>
        <p:spPr>
          <a:xfrm>
            <a:off x="7303112" y="9741187"/>
            <a:ext cx="2380726" cy="646331"/>
          </a:xfrm>
          <a:prstGeom prst="rect">
            <a:avLst/>
          </a:prstGeom>
          <a:noFill/>
        </p:spPr>
        <p:txBody>
          <a:bodyPr wrap="square" rtlCol="0">
            <a:spAutoFit/>
          </a:bodyPr>
          <a:lstStyle/>
          <a:p>
            <a:r>
              <a:rPr lang="en-AU" dirty="0" smtClean="0">
                <a:solidFill>
                  <a:schemeClr val="tx2"/>
                </a:solidFill>
              </a:rPr>
              <a:t>60 seconds</a:t>
            </a:r>
            <a:endParaRPr lang="en-AU" dirty="0">
              <a:solidFill>
                <a:schemeClr val="tx2"/>
              </a:solidFill>
            </a:endParaRPr>
          </a:p>
        </p:txBody>
      </p:sp>
      <p:sp>
        <p:nvSpPr>
          <p:cNvPr id="23" name="TextBox 22"/>
          <p:cNvSpPr txBox="1"/>
          <p:nvPr/>
        </p:nvSpPr>
        <p:spPr>
          <a:xfrm>
            <a:off x="10288925" y="9741187"/>
            <a:ext cx="2380726" cy="646331"/>
          </a:xfrm>
          <a:prstGeom prst="rect">
            <a:avLst/>
          </a:prstGeom>
          <a:noFill/>
        </p:spPr>
        <p:txBody>
          <a:bodyPr wrap="square" rtlCol="0">
            <a:spAutoFit/>
          </a:bodyPr>
          <a:lstStyle/>
          <a:p>
            <a:r>
              <a:rPr lang="en-AU" dirty="0" smtClean="0">
                <a:solidFill>
                  <a:schemeClr val="tx2"/>
                </a:solidFill>
              </a:rPr>
              <a:t>5 Minutes</a:t>
            </a:r>
            <a:endParaRPr lang="en-AU" dirty="0">
              <a:solidFill>
                <a:schemeClr val="tx2"/>
              </a:solidFill>
            </a:endParaRPr>
          </a:p>
        </p:txBody>
      </p:sp>
    </p:spTree>
    <p:extLst>
      <p:ext uri="{BB962C8B-B14F-4D97-AF65-F5344CB8AC3E}">
        <p14:creationId xmlns:p14="http://schemas.microsoft.com/office/powerpoint/2010/main" val="1305421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440673" y="2082007"/>
            <a:ext cx="6785511"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But, I turned it off!</a:t>
            </a:r>
          </a:p>
        </p:txBody>
      </p:sp>
      <p:sp>
        <p:nvSpPr>
          <p:cNvPr id="19" name="Rectangle 1"/>
          <p:cNvSpPr>
            <a:spLocks/>
          </p:cNvSpPr>
          <p:nvPr/>
        </p:nvSpPr>
        <p:spPr bwMode="auto">
          <a:xfrm>
            <a:off x="2474072" y="1385119"/>
            <a:ext cx="8718733"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Software Encryptions dirty little secret</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044062" y="1912591"/>
            <a:ext cx="9878614" cy="3970318"/>
          </a:xfrm>
          <a:prstGeom prst="rect">
            <a:avLst/>
          </a:prstGeom>
          <a:noFill/>
        </p:spPr>
        <p:txBody>
          <a:bodyPr wrap="square" rtlCol="0">
            <a:spAutoFit/>
          </a:bodyPr>
          <a:lstStyle/>
          <a:p>
            <a:r>
              <a:rPr lang="en-US" dirty="0" smtClean="0">
                <a:solidFill>
                  <a:schemeClr val="bg1"/>
                </a:solidFill>
                <a:latin typeface="Lato" charset="0"/>
                <a:ea typeface="Lato" charset="0"/>
                <a:cs typeface="Lato" charset="0"/>
              </a:rPr>
              <a:t>Cooling the ram </a:t>
            </a:r>
            <a:r>
              <a:rPr lang="en-US" i="1" dirty="0" smtClean="0">
                <a:solidFill>
                  <a:schemeClr val="bg1"/>
                </a:solidFill>
                <a:latin typeface="Lato" charset="0"/>
                <a:ea typeface="Lato" charset="0"/>
                <a:cs typeface="Lato" charset="0"/>
              </a:rPr>
              <a:t>dramatically</a:t>
            </a:r>
            <a:r>
              <a:rPr lang="en-US" dirty="0" smtClean="0">
                <a:solidFill>
                  <a:schemeClr val="bg1"/>
                </a:solidFill>
                <a:latin typeface="Lato" charset="0"/>
                <a:ea typeface="Lato" charset="0"/>
                <a:cs typeface="Lato" charset="0"/>
              </a:rPr>
              <a:t> extends the period of time you have to remove the ram and transfer it to a forensics system for ram imaging.</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Researchers were able to retrieve the </a:t>
            </a:r>
            <a:r>
              <a:rPr lang="en-US" dirty="0" err="1" smtClean="0">
                <a:solidFill>
                  <a:schemeClr val="bg1"/>
                </a:solidFill>
                <a:latin typeface="Lato" charset="0"/>
                <a:ea typeface="Lato" charset="0"/>
                <a:cs typeface="Lato" charset="0"/>
              </a:rPr>
              <a:t>aes</a:t>
            </a:r>
            <a:r>
              <a:rPr lang="en-US" dirty="0" smtClean="0">
                <a:solidFill>
                  <a:schemeClr val="bg1"/>
                </a:solidFill>
                <a:latin typeface="Lato" charset="0"/>
                <a:ea typeface="Lato" charset="0"/>
                <a:cs typeface="Lato" charset="0"/>
              </a:rPr>
              <a:t> key from memory with almost a 100% success rate using this method.</a:t>
            </a: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061345" y="12087563"/>
            <a:ext cx="10749326" cy="523220"/>
          </a:xfrm>
          <a:prstGeom prst="rect">
            <a:avLst/>
          </a:prstGeom>
          <a:noFill/>
        </p:spPr>
        <p:txBody>
          <a:bodyPr wrap="square" rtlCol="0">
            <a:spAutoFit/>
          </a:bodyPr>
          <a:lstStyle/>
          <a:p>
            <a:r>
              <a:rPr lang="en-AU" sz="2800" dirty="0">
                <a:solidFill>
                  <a:schemeClr val="tx2"/>
                </a:solidFill>
                <a:latin typeface="Lato" charset="0"/>
                <a:ea typeface="Lato" charset="0"/>
                <a:cs typeface="Lato" charset="0"/>
              </a:rPr>
              <a:t>https://</a:t>
            </a:r>
            <a:r>
              <a:rPr lang="en-AU" sz="2800" dirty="0" err="1">
                <a:solidFill>
                  <a:schemeClr val="tx2"/>
                </a:solidFill>
                <a:latin typeface="Lato" charset="0"/>
                <a:ea typeface="Lato" charset="0"/>
                <a:cs typeface="Lato" charset="0"/>
              </a:rPr>
              <a:t>citp.princeton.edu</a:t>
            </a:r>
            <a:r>
              <a:rPr lang="en-AU" sz="2800" dirty="0">
                <a:solidFill>
                  <a:schemeClr val="tx2"/>
                </a:solidFill>
                <a:latin typeface="Lato" charset="0"/>
                <a:ea typeface="Lato" charset="0"/>
                <a:cs typeface="Lato" charset="0"/>
              </a:rPr>
              <a:t>/research/memory/</a:t>
            </a:r>
            <a:endParaRPr lang="en-AU" sz="2800" dirty="0">
              <a:solidFill>
                <a:schemeClr val="tx2"/>
              </a:solidFill>
            </a:endParaRPr>
          </a:p>
        </p:txBody>
      </p:sp>
      <p:sp>
        <p:nvSpPr>
          <p:cNvPr id="6" name="TextBox 5"/>
          <p:cNvSpPr txBox="1"/>
          <p:nvPr/>
        </p:nvSpPr>
        <p:spPr>
          <a:xfrm>
            <a:off x="4562204" y="10079508"/>
            <a:ext cx="4324556" cy="646331"/>
          </a:xfrm>
          <a:prstGeom prst="rect">
            <a:avLst/>
          </a:prstGeom>
          <a:noFill/>
        </p:spPr>
        <p:txBody>
          <a:bodyPr wrap="square" rtlCol="0">
            <a:spAutoFit/>
          </a:bodyPr>
          <a:lstStyle/>
          <a:p>
            <a:r>
              <a:rPr lang="en-AU" dirty="0" smtClean="0">
                <a:solidFill>
                  <a:schemeClr val="tx2"/>
                </a:solidFill>
              </a:rPr>
              <a:t>10 min in chilled state</a:t>
            </a:r>
            <a:endParaRPr lang="en-AU" dirty="0">
              <a:solidFill>
                <a:schemeClr val="tx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081" y="4428615"/>
            <a:ext cx="3635783" cy="5635464"/>
          </a:xfrm>
          <a:prstGeom prst="rect">
            <a:avLst/>
          </a:prstGeom>
        </p:spPr>
      </p:pic>
    </p:spTree>
    <p:extLst>
      <p:ext uri="{BB962C8B-B14F-4D97-AF65-F5344CB8AC3E}">
        <p14:creationId xmlns:p14="http://schemas.microsoft.com/office/powerpoint/2010/main" val="9351549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440673" y="2082007"/>
            <a:ext cx="6785511"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But, I turned it off!</a:t>
            </a:r>
          </a:p>
        </p:txBody>
      </p:sp>
      <p:sp>
        <p:nvSpPr>
          <p:cNvPr id="19" name="Rectangle 1"/>
          <p:cNvSpPr>
            <a:spLocks/>
          </p:cNvSpPr>
          <p:nvPr/>
        </p:nvSpPr>
        <p:spPr bwMode="auto">
          <a:xfrm>
            <a:off x="2474072" y="1385119"/>
            <a:ext cx="8718733"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Software Encryptions dirty little secret</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044062" y="1912591"/>
            <a:ext cx="9878614" cy="9510296"/>
          </a:xfrm>
          <a:prstGeom prst="rect">
            <a:avLst/>
          </a:prstGeom>
          <a:noFill/>
        </p:spPr>
        <p:txBody>
          <a:bodyPr wrap="square" rtlCol="0">
            <a:spAutoFit/>
          </a:bodyPr>
          <a:lstStyle/>
          <a:p>
            <a:r>
              <a:rPr lang="en-US" dirty="0" smtClean="0">
                <a:solidFill>
                  <a:schemeClr val="bg1"/>
                </a:solidFill>
                <a:latin typeface="Lato" charset="0"/>
                <a:ea typeface="Lato" charset="0"/>
                <a:cs typeface="Lato" charset="0"/>
              </a:rPr>
              <a:t>I have carried out this process multiple times across various servers/desktops and was able to retrieve full AES keys 100% of the time.</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Chill the RAM</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Either transfer RAM or reboot off USB drive with very small kernel, just enough to bring the PC up.  USB automatically dumps memory to USB disk. </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Take USB and put into your forensics workstation and run the key-finder.</a:t>
            </a:r>
          </a:p>
          <a:p>
            <a:endParaRPr lang="en-US" dirty="0">
              <a:solidFill>
                <a:schemeClr val="bg1"/>
              </a:solidFill>
              <a:latin typeface="Lato" charset="0"/>
              <a:ea typeface="Lato" charset="0"/>
              <a:cs typeface="Lato" charset="0"/>
            </a:endParaRPr>
          </a:p>
          <a:p>
            <a:r>
              <a:rPr lang="en-US" dirty="0" smtClean="0">
                <a:solidFill>
                  <a:schemeClr val="bg1"/>
                </a:solidFill>
                <a:latin typeface="Lato" charset="0"/>
                <a:ea typeface="Lato" charset="0"/>
                <a:cs typeface="Lato" charset="0"/>
              </a:rPr>
              <a:t>Tools to do this are readily available online for AES and would require come tweaking for other protocols such as Serpent and </a:t>
            </a:r>
            <a:r>
              <a:rPr lang="en-US" dirty="0" err="1" smtClean="0">
                <a:solidFill>
                  <a:schemeClr val="bg1"/>
                </a:solidFill>
                <a:latin typeface="Lato" charset="0"/>
                <a:ea typeface="Lato" charset="0"/>
                <a:cs typeface="Lato" charset="0"/>
              </a:rPr>
              <a:t>Twofish</a:t>
            </a:r>
            <a:r>
              <a:rPr lang="en-US" dirty="0" smtClean="0">
                <a:solidFill>
                  <a:schemeClr val="bg1"/>
                </a:solidFill>
                <a:latin typeface="Lato" charset="0"/>
                <a:ea typeface="Lato" charset="0"/>
                <a:cs typeface="Lato" charset="0"/>
              </a:rPr>
              <a:t>.</a:t>
            </a: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061345" y="12087563"/>
            <a:ext cx="10749326" cy="523220"/>
          </a:xfrm>
          <a:prstGeom prst="rect">
            <a:avLst/>
          </a:prstGeom>
          <a:noFill/>
        </p:spPr>
        <p:txBody>
          <a:bodyPr wrap="square" rtlCol="0">
            <a:spAutoFit/>
          </a:bodyPr>
          <a:lstStyle/>
          <a:p>
            <a:r>
              <a:rPr lang="en-AU" sz="2800" dirty="0">
                <a:solidFill>
                  <a:schemeClr val="tx2"/>
                </a:solidFill>
                <a:latin typeface="Lato" charset="0"/>
                <a:ea typeface="Lato" charset="0"/>
                <a:cs typeface="Lato" charset="0"/>
              </a:rPr>
              <a:t>https://</a:t>
            </a:r>
            <a:r>
              <a:rPr lang="en-AU" sz="2800" dirty="0" err="1">
                <a:solidFill>
                  <a:schemeClr val="tx2"/>
                </a:solidFill>
                <a:latin typeface="Lato" charset="0"/>
                <a:ea typeface="Lato" charset="0"/>
                <a:cs typeface="Lato" charset="0"/>
              </a:rPr>
              <a:t>citp.princeton.edu</a:t>
            </a:r>
            <a:r>
              <a:rPr lang="en-AU" sz="2800" dirty="0">
                <a:solidFill>
                  <a:schemeClr val="tx2"/>
                </a:solidFill>
                <a:latin typeface="Lato" charset="0"/>
                <a:ea typeface="Lato" charset="0"/>
                <a:cs typeface="Lato" charset="0"/>
              </a:rPr>
              <a:t>/research/memory/</a:t>
            </a:r>
            <a:endParaRPr lang="en-AU" sz="2800" dirty="0">
              <a:solidFill>
                <a:schemeClr val="tx2"/>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75" y="4109302"/>
            <a:ext cx="12894707" cy="6669177"/>
          </a:xfrm>
          <a:prstGeom prst="rect">
            <a:avLst/>
          </a:prstGeom>
        </p:spPr>
      </p:pic>
    </p:spTree>
    <p:extLst>
      <p:ext uri="{BB962C8B-B14F-4D97-AF65-F5344CB8AC3E}">
        <p14:creationId xmlns:p14="http://schemas.microsoft.com/office/powerpoint/2010/main" val="3295019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440673" y="2082007"/>
            <a:ext cx="6785511"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a:solidFill>
                  <a:schemeClr val="tx2"/>
                </a:solidFill>
                <a:latin typeface="Lato" charset="0"/>
                <a:ea typeface="Lato" charset="0"/>
                <a:cs typeface="Lato" charset="0"/>
                <a:sym typeface="Bebas Neue" charset="0"/>
              </a:rPr>
              <a:t>But, I turned it off!</a:t>
            </a:r>
          </a:p>
        </p:txBody>
      </p:sp>
      <p:sp>
        <p:nvSpPr>
          <p:cNvPr id="19" name="Rectangle 1"/>
          <p:cNvSpPr>
            <a:spLocks/>
          </p:cNvSpPr>
          <p:nvPr/>
        </p:nvSpPr>
        <p:spPr bwMode="auto">
          <a:xfrm>
            <a:off x="2474072" y="1385119"/>
            <a:ext cx="8718733"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Software Encryptions dirty little secret</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132853" y="1455220"/>
            <a:ext cx="9878614" cy="11787842"/>
          </a:xfrm>
          <a:prstGeom prst="rect">
            <a:avLst/>
          </a:prstGeom>
          <a:noFill/>
        </p:spPr>
        <p:txBody>
          <a:bodyPr wrap="square" rtlCol="0">
            <a:spAutoFit/>
          </a:bodyPr>
          <a:lstStyle/>
          <a:p>
            <a:r>
              <a:rPr lang="en-US" sz="4000" dirty="0" smtClean="0">
                <a:solidFill>
                  <a:schemeClr val="bg1"/>
                </a:solidFill>
                <a:latin typeface="Lato" charset="0"/>
                <a:ea typeface="Lato" charset="0"/>
                <a:cs typeface="Lato" charset="0"/>
              </a:rPr>
              <a:t>Current possible mitigations:</a:t>
            </a:r>
          </a:p>
          <a:p>
            <a:endParaRPr lang="en-US" sz="2400" dirty="0">
              <a:solidFill>
                <a:schemeClr val="bg1"/>
              </a:solidFill>
              <a:latin typeface="Lato" charset="0"/>
              <a:ea typeface="Lato" charset="0"/>
              <a:cs typeface="Lato" charset="0"/>
            </a:endParaRPr>
          </a:p>
          <a:p>
            <a:pPr marL="571500" indent="-571500">
              <a:buFont typeface="Arial" charset="0"/>
              <a:buChar char="•"/>
            </a:pPr>
            <a:r>
              <a:rPr lang="en-US" sz="4000" dirty="0" smtClean="0">
                <a:solidFill>
                  <a:schemeClr val="bg1"/>
                </a:solidFill>
                <a:latin typeface="Lato" charset="0"/>
                <a:ea typeface="Lato" charset="0"/>
                <a:cs typeface="Lato" charset="0"/>
              </a:rPr>
              <a:t>Glue your ram into it’s slots, never upgrade again</a:t>
            </a:r>
          </a:p>
          <a:p>
            <a:pPr marL="571500" indent="-571500">
              <a:buFont typeface="Arial" charset="0"/>
              <a:buChar char="•"/>
            </a:pPr>
            <a:endParaRPr lang="en-US" sz="2400" dirty="0">
              <a:solidFill>
                <a:schemeClr val="bg1"/>
              </a:solidFill>
              <a:latin typeface="Lato" charset="0"/>
              <a:ea typeface="Lato" charset="0"/>
              <a:cs typeface="Lato" charset="0"/>
            </a:endParaRPr>
          </a:p>
          <a:p>
            <a:pPr marL="571500" indent="-571500">
              <a:buFont typeface="Arial" charset="0"/>
              <a:buChar char="•"/>
            </a:pPr>
            <a:r>
              <a:rPr lang="en-US" sz="4000" dirty="0" smtClean="0">
                <a:solidFill>
                  <a:schemeClr val="bg1"/>
                </a:solidFill>
                <a:latin typeface="Lato" charset="0"/>
                <a:ea typeface="Lato" charset="0"/>
                <a:cs typeface="Lato" charset="0"/>
              </a:rPr>
              <a:t>CPU Cache-based </a:t>
            </a:r>
            <a:r>
              <a:rPr lang="en-US" sz="4000" dirty="0">
                <a:solidFill>
                  <a:schemeClr val="bg1"/>
                </a:solidFill>
                <a:latin typeface="Lato" charset="0"/>
                <a:ea typeface="Lato" charset="0"/>
                <a:cs typeface="Lato" charset="0"/>
              </a:rPr>
              <a:t>key </a:t>
            </a:r>
            <a:r>
              <a:rPr lang="en-US" sz="4000" dirty="0" smtClean="0">
                <a:solidFill>
                  <a:schemeClr val="bg1"/>
                </a:solidFill>
                <a:latin typeface="Lato" charset="0"/>
                <a:ea typeface="Lato" charset="0"/>
                <a:cs typeface="Lato" charset="0"/>
              </a:rPr>
              <a:t>storage, not shown to be practical yet</a:t>
            </a:r>
          </a:p>
          <a:p>
            <a:pPr marL="571500" indent="-571500">
              <a:buFont typeface="Arial" charset="0"/>
              <a:buChar char="•"/>
            </a:pPr>
            <a:endParaRPr lang="en-US" sz="2400" dirty="0">
              <a:solidFill>
                <a:schemeClr val="bg1"/>
              </a:solidFill>
              <a:latin typeface="Lato" charset="0"/>
              <a:ea typeface="Lato" charset="0"/>
              <a:cs typeface="Lato" charset="0"/>
            </a:endParaRPr>
          </a:p>
          <a:p>
            <a:pPr marL="571500" indent="-571500">
              <a:buFont typeface="Arial" charset="0"/>
              <a:buChar char="•"/>
            </a:pPr>
            <a:r>
              <a:rPr lang="en-US" sz="4000" dirty="0" smtClean="0">
                <a:solidFill>
                  <a:schemeClr val="bg1"/>
                </a:solidFill>
                <a:latin typeface="Lato" charset="0"/>
                <a:ea typeface="Lato" charset="0"/>
                <a:cs typeface="Lato" charset="0"/>
              </a:rPr>
              <a:t>CPU Register-based </a:t>
            </a:r>
            <a:r>
              <a:rPr lang="en-US" sz="4000" dirty="0">
                <a:solidFill>
                  <a:schemeClr val="bg1"/>
                </a:solidFill>
                <a:latin typeface="Lato" charset="0"/>
                <a:ea typeface="Lato" charset="0"/>
                <a:cs typeface="Lato" charset="0"/>
              </a:rPr>
              <a:t>key </a:t>
            </a:r>
            <a:r>
              <a:rPr lang="en-US" sz="4000" dirty="0" smtClean="0">
                <a:solidFill>
                  <a:schemeClr val="bg1"/>
                </a:solidFill>
                <a:latin typeface="Lato" charset="0"/>
                <a:ea typeface="Lato" charset="0"/>
                <a:cs typeface="Lato" charset="0"/>
              </a:rPr>
              <a:t>storage, not enough storage for multiple full sized keys</a:t>
            </a:r>
          </a:p>
          <a:p>
            <a:pPr marL="571500" indent="-571500">
              <a:buFont typeface="Arial" charset="0"/>
              <a:buChar char="•"/>
            </a:pPr>
            <a:endParaRPr lang="en-US" sz="2400" dirty="0">
              <a:solidFill>
                <a:schemeClr val="bg1"/>
              </a:solidFill>
              <a:latin typeface="Lato" charset="0"/>
              <a:ea typeface="Lato" charset="0"/>
              <a:cs typeface="Lato" charset="0"/>
            </a:endParaRPr>
          </a:p>
          <a:p>
            <a:pPr marL="571500" indent="-571500">
              <a:buFont typeface="Arial" charset="0"/>
              <a:buChar char="•"/>
            </a:pPr>
            <a:r>
              <a:rPr lang="en-US" sz="4000" dirty="0">
                <a:solidFill>
                  <a:schemeClr val="bg1"/>
                </a:solidFill>
                <a:latin typeface="Lato" charset="0"/>
                <a:ea typeface="Lato" charset="0"/>
                <a:cs typeface="Lato" charset="0"/>
              </a:rPr>
              <a:t>Advanced encryption </a:t>
            </a:r>
            <a:r>
              <a:rPr lang="en-US" sz="4000" dirty="0" smtClean="0">
                <a:solidFill>
                  <a:schemeClr val="bg1"/>
                </a:solidFill>
                <a:latin typeface="Lato" charset="0"/>
                <a:ea typeface="Lato" charset="0"/>
                <a:cs typeface="Lato" charset="0"/>
              </a:rPr>
              <a:t>modes, software suspends encrypted disk access when locked (has repercussions to OS access)</a:t>
            </a:r>
            <a:endParaRPr lang="en-US" sz="4000" dirty="0">
              <a:solidFill>
                <a:schemeClr val="bg1"/>
              </a:solidFill>
              <a:latin typeface="Lato" charset="0"/>
              <a:ea typeface="Lato" charset="0"/>
              <a:cs typeface="Lato" charset="0"/>
            </a:endParaRPr>
          </a:p>
          <a:p>
            <a:pPr marL="571500" indent="-571500">
              <a:buFont typeface="Arial" charset="0"/>
              <a:buChar char="•"/>
            </a:pPr>
            <a:endParaRPr lang="en-US" sz="2400" dirty="0">
              <a:solidFill>
                <a:schemeClr val="bg1"/>
              </a:solidFill>
              <a:latin typeface="Lato" charset="0"/>
              <a:ea typeface="Lato" charset="0"/>
              <a:cs typeface="Lato" charset="0"/>
            </a:endParaRPr>
          </a:p>
          <a:p>
            <a:pPr marL="571500" indent="-571500">
              <a:buFont typeface="Arial" charset="0"/>
              <a:buChar char="•"/>
            </a:pPr>
            <a:r>
              <a:rPr lang="en-US" sz="4000" dirty="0" smtClean="0">
                <a:solidFill>
                  <a:schemeClr val="bg1"/>
                </a:solidFill>
                <a:latin typeface="Lato" charset="0"/>
                <a:ea typeface="Lato" charset="0"/>
                <a:cs typeface="Lato" charset="0"/>
              </a:rPr>
              <a:t>Full </a:t>
            </a:r>
            <a:r>
              <a:rPr lang="en-US" sz="4000" dirty="0">
                <a:solidFill>
                  <a:schemeClr val="bg1"/>
                </a:solidFill>
                <a:latin typeface="Lato" charset="0"/>
                <a:ea typeface="Lato" charset="0"/>
                <a:cs typeface="Lato" charset="0"/>
              </a:rPr>
              <a:t>memory </a:t>
            </a:r>
            <a:r>
              <a:rPr lang="en-US" sz="4000" dirty="0" smtClean="0">
                <a:solidFill>
                  <a:schemeClr val="bg1"/>
                </a:solidFill>
                <a:latin typeface="Lato" charset="0"/>
                <a:ea typeface="Lato" charset="0"/>
                <a:cs typeface="Lato" charset="0"/>
              </a:rPr>
              <a:t>encryption </a:t>
            </a:r>
            <a:r>
              <a:rPr lang="mr-IN" sz="4000" dirty="0" smtClean="0">
                <a:solidFill>
                  <a:schemeClr val="bg1"/>
                </a:solidFill>
                <a:latin typeface="Lato" charset="0"/>
                <a:ea typeface="Lato" charset="0"/>
                <a:cs typeface="Lato" charset="0"/>
              </a:rPr>
              <a:t>–</a:t>
            </a:r>
            <a:r>
              <a:rPr lang="en-US" sz="4000" dirty="0" smtClean="0">
                <a:solidFill>
                  <a:schemeClr val="bg1"/>
                </a:solidFill>
                <a:latin typeface="Lato" charset="0"/>
                <a:ea typeface="Lato" charset="0"/>
                <a:cs typeface="Lato" charset="0"/>
              </a:rPr>
              <a:t> Kick the bucket down the road</a:t>
            </a:r>
          </a:p>
          <a:p>
            <a:pPr marL="571500" indent="-571500">
              <a:buFont typeface="Arial" charset="0"/>
              <a:buChar char="•"/>
            </a:pPr>
            <a:endParaRPr lang="en-US" sz="4000" dirty="0">
              <a:solidFill>
                <a:schemeClr val="bg1"/>
              </a:solidFill>
              <a:latin typeface="Lato" charset="0"/>
              <a:ea typeface="Lato" charset="0"/>
              <a:cs typeface="Lato" charset="0"/>
            </a:endParaRPr>
          </a:p>
          <a:p>
            <a:pPr marL="571500" indent="-571500">
              <a:buFont typeface="Arial" charset="0"/>
              <a:buChar char="•"/>
            </a:pPr>
            <a:r>
              <a:rPr lang="en-US" sz="4000" dirty="0" smtClean="0">
                <a:solidFill>
                  <a:schemeClr val="bg1"/>
                </a:solidFill>
                <a:latin typeface="Lato" charset="0"/>
                <a:ea typeface="Lato" charset="0"/>
                <a:cs typeface="Lato" charset="0"/>
              </a:rPr>
              <a:t>ECC Ram</a:t>
            </a:r>
            <a:endParaRPr lang="en-US" sz="4000" dirty="0">
              <a:solidFill>
                <a:schemeClr val="bg1"/>
              </a:solidFill>
              <a:latin typeface="Lato" charset="0"/>
              <a:ea typeface="Lato" charset="0"/>
              <a:cs typeface="Lato" charset="0"/>
            </a:endParaRPr>
          </a:p>
          <a:p>
            <a:pPr marL="571500" indent="-571500">
              <a:buFont typeface="Arial" charset="0"/>
              <a:buChar char="•"/>
            </a:pPr>
            <a:endParaRPr lang="en-US" sz="4000"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TextBox 4"/>
          <p:cNvSpPr txBox="1"/>
          <p:nvPr/>
        </p:nvSpPr>
        <p:spPr>
          <a:xfrm>
            <a:off x="1061345" y="12087563"/>
            <a:ext cx="10749326" cy="523220"/>
          </a:xfrm>
          <a:prstGeom prst="rect">
            <a:avLst/>
          </a:prstGeom>
          <a:noFill/>
        </p:spPr>
        <p:txBody>
          <a:bodyPr wrap="square" rtlCol="0">
            <a:spAutoFit/>
          </a:bodyPr>
          <a:lstStyle/>
          <a:p>
            <a:r>
              <a:rPr lang="en-AU" sz="2800" dirty="0">
                <a:solidFill>
                  <a:schemeClr val="tx2"/>
                </a:solidFill>
                <a:latin typeface="Lato" charset="0"/>
                <a:ea typeface="Lato" charset="0"/>
                <a:cs typeface="Lato" charset="0"/>
              </a:rPr>
              <a:t>https://</a:t>
            </a:r>
            <a:r>
              <a:rPr lang="en-AU" sz="2800" dirty="0" err="1">
                <a:solidFill>
                  <a:schemeClr val="tx2"/>
                </a:solidFill>
                <a:latin typeface="Lato" charset="0"/>
                <a:ea typeface="Lato" charset="0"/>
                <a:cs typeface="Lato" charset="0"/>
              </a:rPr>
              <a:t>citp.princeton.edu</a:t>
            </a:r>
            <a:r>
              <a:rPr lang="en-AU" sz="2800" dirty="0">
                <a:solidFill>
                  <a:schemeClr val="tx2"/>
                </a:solidFill>
                <a:latin typeface="Lato" charset="0"/>
                <a:ea typeface="Lato" charset="0"/>
                <a:cs typeface="Lato" charset="0"/>
              </a:rPr>
              <a:t>/research/memory/</a:t>
            </a:r>
            <a:endParaRPr lang="en-AU" sz="2800" dirty="0">
              <a:solidFill>
                <a:schemeClr val="tx2"/>
              </a:solidFill>
            </a:endParaRPr>
          </a:p>
        </p:txBody>
      </p:sp>
      <p:pic>
        <p:nvPicPr>
          <p:cNvPr id="6" name="Picture 5"/>
          <p:cNvPicPr>
            <a:picLocks noChangeAspect="1"/>
          </p:cNvPicPr>
          <p:nvPr/>
        </p:nvPicPr>
        <p:blipFill>
          <a:blip r:embed="rId3"/>
          <a:stretch>
            <a:fillRect/>
          </a:stretch>
        </p:blipFill>
        <p:spPr>
          <a:xfrm>
            <a:off x="4244212" y="3514029"/>
            <a:ext cx="5943600" cy="8255000"/>
          </a:xfrm>
          <a:prstGeom prst="rect">
            <a:avLst/>
          </a:prstGeom>
          <a:effectLst>
            <a:softEdge rad="177800"/>
          </a:effectLst>
        </p:spPr>
      </p:pic>
    </p:spTree>
    <p:extLst>
      <p:ext uri="{BB962C8B-B14F-4D97-AF65-F5344CB8AC3E}">
        <p14:creationId xmlns:p14="http://schemas.microsoft.com/office/powerpoint/2010/main" val="1233640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3969835"/>
            <a:ext cx="24377650" cy="6936058"/>
          </a:xfrm>
          <a:prstGeom prst="rect">
            <a:avLst/>
          </a:prstGeom>
          <a:solidFill>
            <a:schemeClr val="accent3">
              <a:alpha val="8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37" name="Rectangle 36"/>
          <p:cNvSpPr>
            <a:spLocks/>
          </p:cNvSpPr>
          <p:nvPr/>
        </p:nvSpPr>
        <p:spPr bwMode="auto">
          <a:xfrm>
            <a:off x="5867918" y="935571"/>
            <a:ext cx="12734256"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err="1" smtClean="0">
                <a:solidFill>
                  <a:schemeClr val="tx2"/>
                </a:solidFill>
                <a:latin typeface="Lato" charset="0"/>
                <a:ea typeface="Lato" charset="0"/>
                <a:cs typeface="Lato" charset="0"/>
                <a:sym typeface="Bebas Neue" charset="0"/>
              </a:rPr>
              <a:t>suicideCryptd</a:t>
            </a:r>
            <a:r>
              <a:rPr lang="en-US" sz="6400" b="1" dirty="0" smtClean="0">
                <a:solidFill>
                  <a:schemeClr val="tx2"/>
                </a:solidFill>
                <a:latin typeface="Lato" charset="0"/>
                <a:ea typeface="Lato" charset="0"/>
                <a:cs typeface="Lato" charset="0"/>
                <a:sym typeface="Bebas Neue" charset="0"/>
              </a:rPr>
              <a:t> </a:t>
            </a:r>
            <a:r>
              <a:rPr lang="mr-IN" sz="6400" b="1" dirty="0" smtClean="0">
                <a:solidFill>
                  <a:schemeClr val="tx2"/>
                </a:solidFill>
                <a:latin typeface="Lato" charset="0"/>
                <a:ea typeface="Lato" charset="0"/>
                <a:cs typeface="Lato" charset="0"/>
                <a:sym typeface="Bebas Neue" charset="0"/>
              </a:rPr>
              <a:t>–</a:t>
            </a:r>
            <a:r>
              <a:rPr lang="en-US" sz="6400" b="1" dirty="0" smtClean="0">
                <a:solidFill>
                  <a:schemeClr val="tx2"/>
                </a:solidFill>
                <a:latin typeface="Lato" charset="0"/>
                <a:ea typeface="Lato" charset="0"/>
                <a:cs typeface="Lato" charset="0"/>
                <a:sym typeface="Bebas Neue" charset="0"/>
              </a:rPr>
              <a:t> your friend on-site</a:t>
            </a:r>
          </a:p>
        </p:txBody>
      </p:sp>
      <p:sp>
        <p:nvSpPr>
          <p:cNvPr id="38" name="Rectangle 1"/>
          <p:cNvSpPr>
            <a:spLocks/>
          </p:cNvSpPr>
          <p:nvPr/>
        </p:nvSpPr>
        <p:spPr bwMode="auto">
          <a:xfrm>
            <a:off x="7120668" y="2097371"/>
            <a:ext cx="1022876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3400" spc="100" dirty="0" smtClean="0">
                <a:latin typeface="Source Sans Pro" charset="0"/>
                <a:ea typeface="Source Sans Pro" charset="0"/>
                <a:cs typeface="Source Sans Pro" charset="0"/>
                <a:sym typeface="Bebas Neue" charset="0"/>
              </a:rPr>
              <a:t>Or, why can’t I destroy my hard drive from the toilet?</a:t>
            </a:r>
            <a:endParaRPr lang="en-US" sz="3400" spc="100" dirty="0">
              <a:solidFill>
                <a:schemeClr val="accent2"/>
              </a:solidFill>
              <a:latin typeface="Source Sans Pro" charset="0"/>
              <a:ea typeface="Source Sans Pro" charset="0"/>
              <a:cs typeface="Source Sans Pro" charset="0"/>
              <a:sym typeface="Bebas Neue" charset="0"/>
            </a:endParaRPr>
          </a:p>
        </p:txBody>
      </p:sp>
      <p:sp>
        <p:nvSpPr>
          <p:cNvPr id="39" name="Rectangle 38"/>
          <p:cNvSpPr/>
          <p:nvPr/>
        </p:nvSpPr>
        <p:spPr>
          <a:xfrm>
            <a:off x="11732118" y="2968208"/>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2" name="Rectangle 31"/>
          <p:cNvSpPr>
            <a:spLocks/>
          </p:cNvSpPr>
          <p:nvPr/>
        </p:nvSpPr>
        <p:spPr bwMode="auto">
          <a:xfrm>
            <a:off x="14492985" y="6648923"/>
            <a:ext cx="8135240" cy="1295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lnSpc>
                <a:spcPts val="10000"/>
              </a:lnSpc>
            </a:pPr>
            <a:r>
              <a:rPr lang="en-US" sz="10000" b="1" spc="150" dirty="0" err="1" smtClean="0">
                <a:solidFill>
                  <a:schemeClr val="bg1"/>
                </a:solidFill>
                <a:latin typeface="Source Sans Pro"/>
                <a:ea typeface="ＭＳ Ｐゴシック" charset="0"/>
                <a:cs typeface="Source Sans Pro"/>
                <a:sym typeface="Bebas Neue" charset="0"/>
              </a:rPr>
              <a:t>suicideCryptd</a:t>
            </a:r>
            <a:endParaRPr lang="en-US" sz="10000" b="1" spc="150" dirty="0">
              <a:solidFill>
                <a:schemeClr val="bg1"/>
              </a:solidFill>
              <a:latin typeface="Source Sans Pro"/>
              <a:ea typeface="ＭＳ Ｐゴシック" charset="0"/>
              <a:cs typeface="Source Sans Pro"/>
              <a:sym typeface="Bebas Neue" charset="0"/>
            </a:endParaRPr>
          </a:p>
        </p:txBody>
      </p:sp>
      <p:sp>
        <p:nvSpPr>
          <p:cNvPr id="33" name="Subtitle 2"/>
          <p:cNvSpPr txBox="1">
            <a:spLocks/>
          </p:cNvSpPr>
          <p:nvPr/>
        </p:nvSpPr>
        <p:spPr>
          <a:xfrm>
            <a:off x="1720065" y="5672667"/>
            <a:ext cx="9446399" cy="484241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840"/>
              </a:lnSpc>
              <a:buFont typeface="Arial" charset="0"/>
              <a:buChar char="•"/>
            </a:pPr>
            <a:r>
              <a:rPr lang="en-US" sz="3400" dirty="0" smtClean="0">
                <a:solidFill>
                  <a:schemeClr val="bg1"/>
                </a:solidFill>
                <a:latin typeface="Source Sans Pro" charset="0"/>
                <a:ea typeface="Source Sans Pro" charset="0"/>
                <a:cs typeface="Source Sans Pro" charset="0"/>
              </a:rPr>
              <a:t>Able to react to a wide range of “bad” events</a:t>
            </a:r>
            <a:endParaRPr lang="en-US" sz="3400" dirty="0">
              <a:solidFill>
                <a:schemeClr val="bg1"/>
              </a:solidFill>
              <a:latin typeface="Source Sans Pro" charset="0"/>
              <a:ea typeface="Source Sans Pro" charset="0"/>
              <a:cs typeface="Source Sans Pro" charset="0"/>
            </a:endParaRPr>
          </a:p>
          <a:p>
            <a:pPr marL="457200" indent="-457200" algn="l">
              <a:lnSpc>
                <a:spcPts val="4840"/>
              </a:lnSpc>
              <a:buFont typeface="Arial" charset="0"/>
              <a:buChar char="•"/>
            </a:pPr>
            <a:r>
              <a:rPr lang="en-US" sz="3400" dirty="0" smtClean="0">
                <a:solidFill>
                  <a:schemeClr val="bg1"/>
                </a:solidFill>
                <a:latin typeface="Source Sans Pro" charset="0"/>
                <a:ea typeface="Source Sans Pro" charset="0"/>
                <a:cs typeface="Source Sans Pro" charset="0"/>
              </a:rPr>
              <a:t>Able to treat different volumes in a custom manner</a:t>
            </a:r>
          </a:p>
          <a:p>
            <a:pPr marL="457200" indent="-457200" algn="l">
              <a:lnSpc>
                <a:spcPts val="4840"/>
              </a:lnSpc>
              <a:buFont typeface="Arial" charset="0"/>
              <a:buChar char="•"/>
            </a:pPr>
            <a:r>
              <a:rPr lang="en-US" sz="3400" dirty="0" smtClean="0">
                <a:solidFill>
                  <a:schemeClr val="bg1"/>
                </a:solidFill>
                <a:latin typeface="Source Sans Pro" charset="0"/>
                <a:ea typeface="Source Sans Pro" charset="0"/>
                <a:cs typeface="Source Sans Pro" charset="0"/>
              </a:rPr>
              <a:t>Able to be extended to react to arbitrary events via plugins</a:t>
            </a:r>
          </a:p>
          <a:p>
            <a:pPr marL="457200" indent="-457200" algn="l">
              <a:lnSpc>
                <a:spcPts val="4840"/>
              </a:lnSpc>
              <a:buFont typeface="Arial" charset="0"/>
              <a:buChar char="•"/>
            </a:pPr>
            <a:r>
              <a:rPr lang="en-US" sz="3400" dirty="0" smtClean="0">
                <a:solidFill>
                  <a:schemeClr val="bg1"/>
                </a:solidFill>
                <a:latin typeface="Source Sans Pro" charset="0"/>
                <a:ea typeface="Source Sans Pro" charset="0"/>
                <a:cs typeface="Source Sans Pro" charset="0"/>
              </a:rPr>
              <a:t>Works in tandem with other common *NIX security systems (IDS, </a:t>
            </a:r>
            <a:r>
              <a:rPr lang="en-US" sz="3400" dirty="0" err="1" smtClean="0">
                <a:solidFill>
                  <a:schemeClr val="bg1"/>
                </a:solidFill>
                <a:latin typeface="Source Sans Pro" charset="0"/>
                <a:ea typeface="Source Sans Pro" charset="0"/>
                <a:cs typeface="Source Sans Pro" charset="0"/>
              </a:rPr>
              <a:t>etc</a:t>
            </a:r>
            <a:r>
              <a:rPr lang="en-US" sz="3400" dirty="0" smtClean="0">
                <a:solidFill>
                  <a:schemeClr val="bg1"/>
                </a:solidFill>
                <a:latin typeface="Source Sans Pro" charset="0"/>
                <a:ea typeface="Source Sans Pro" charset="0"/>
                <a:cs typeface="Source Sans Pro" charset="0"/>
              </a:rPr>
              <a:t>)</a:t>
            </a:r>
          </a:p>
        </p:txBody>
      </p:sp>
      <p:sp>
        <p:nvSpPr>
          <p:cNvPr id="9" name="TextBox 8"/>
          <p:cNvSpPr txBox="1"/>
          <p:nvPr/>
        </p:nvSpPr>
        <p:spPr>
          <a:xfrm>
            <a:off x="1978717" y="4844349"/>
            <a:ext cx="2986395" cy="474489"/>
          </a:xfrm>
          <a:prstGeom prst="rect">
            <a:avLst/>
          </a:prstGeom>
          <a:noFill/>
        </p:spPr>
        <p:txBody>
          <a:bodyPr wrap="none" lIns="0" tIns="0" rIns="0" bIns="0" rtlCol="0">
            <a:spAutoFit/>
          </a:bodyPr>
          <a:lstStyle/>
          <a:p>
            <a:pPr>
              <a:lnSpc>
                <a:spcPts val="3733"/>
              </a:lnSpc>
              <a:spcAft>
                <a:spcPts val="3199"/>
              </a:spcAft>
            </a:pPr>
            <a:r>
              <a:rPr lang="en-US" b="1" dirty="0" smtClean="0">
                <a:solidFill>
                  <a:schemeClr val="bg1"/>
                </a:solidFill>
                <a:latin typeface="Lato" charset="0"/>
                <a:ea typeface="Lato" charset="0"/>
                <a:cs typeface="Lato" charset="0"/>
              </a:rPr>
              <a:t>Requirements:</a:t>
            </a:r>
            <a:endParaRPr lang="en-US" b="1" dirty="0">
              <a:solidFill>
                <a:schemeClr val="bg1"/>
              </a:solidFill>
              <a:latin typeface="Lato" charset="0"/>
              <a:ea typeface="Lato" charset="0"/>
              <a:cs typeface="Lato" charset="0"/>
            </a:endParaRPr>
          </a:p>
        </p:txBody>
      </p:sp>
      <p:sp>
        <p:nvSpPr>
          <p:cNvPr id="10" name="Shape 2673"/>
          <p:cNvSpPr/>
          <p:nvPr/>
        </p:nvSpPr>
        <p:spPr>
          <a:xfrm>
            <a:off x="18425521" y="8083480"/>
            <a:ext cx="1341925" cy="1341925"/>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Tree>
    <p:extLst>
      <p:ext uri="{BB962C8B-B14F-4D97-AF65-F5344CB8AC3E}">
        <p14:creationId xmlns:p14="http://schemas.microsoft.com/office/powerpoint/2010/main" val="1105566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3306825" y="2082007"/>
            <a:ext cx="7053213"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Mode of Operation</a:t>
            </a:r>
          </a:p>
        </p:txBody>
      </p:sp>
      <p:sp>
        <p:nvSpPr>
          <p:cNvPr id="19" name="Rectangle 1"/>
          <p:cNvSpPr>
            <a:spLocks/>
          </p:cNvSpPr>
          <p:nvPr/>
        </p:nvSpPr>
        <p:spPr bwMode="auto">
          <a:xfrm>
            <a:off x="4766370" y="1385119"/>
            <a:ext cx="4134145"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How does it work?</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132853" y="1455220"/>
            <a:ext cx="9878614" cy="9140964"/>
          </a:xfrm>
          <a:prstGeom prst="rect">
            <a:avLst/>
          </a:prstGeom>
          <a:noFill/>
        </p:spPr>
        <p:txBody>
          <a:bodyPr wrap="square" rtlCol="0">
            <a:spAutoFit/>
          </a:bodyPr>
          <a:lstStyle/>
          <a:p>
            <a:pPr marL="571500" indent="-571500">
              <a:buFont typeface="Arial" charset="0"/>
              <a:buChar char="•"/>
            </a:pPr>
            <a:r>
              <a:rPr lang="en-US" dirty="0" smtClean="0">
                <a:solidFill>
                  <a:schemeClr val="bg1"/>
                </a:solidFill>
                <a:latin typeface="Lato" charset="0"/>
                <a:ea typeface="Lato" charset="0"/>
                <a:cs typeface="Lato" charset="0"/>
              </a:rPr>
              <a:t>In memory daemon</a:t>
            </a:r>
          </a:p>
          <a:p>
            <a:pPr marL="571500" indent="-571500">
              <a:buFont typeface="Arial" charset="0"/>
              <a:buChar char="•"/>
            </a:pPr>
            <a:endParaRPr lang="en-US" sz="2400" dirty="0">
              <a:solidFill>
                <a:schemeClr val="bg1"/>
              </a:solidFill>
              <a:latin typeface="Lato" charset="0"/>
              <a:ea typeface="Lato" charset="0"/>
              <a:cs typeface="Lato" charset="0"/>
            </a:endParaRPr>
          </a:p>
          <a:p>
            <a:pPr marL="571500" indent="-571500">
              <a:buFont typeface="Arial" charset="0"/>
              <a:buChar char="•"/>
            </a:pPr>
            <a:r>
              <a:rPr lang="en-US" dirty="0" smtClean="0">
                <a:solidFill>
                  <a:schemeClr val="bg1"/>
                </a:solidFill>
                <a:latin typeface="Lato" charset="0"/>
                <a:ea typeface="Lato" charset="0"/>
                <a:cs typeface="Lato" charset="0"/>
              </a:rPr>
              <a:t>Monitors a variety inputs and system variables for trigger events:</a:t>
            </a:r>
          </a:p>
          <a:p>
            <a:pPr marL="571500" indent="-571500">
              <a:buFont typeface="Arial" charset="0"/>
              <a:buChar char="•"/>
            </a:pPr>
            <a:endParaRPr lang="en-US" sz="2400" dirty="0" smtClean="0">
              <a:solidFill>
                <a:schemeClr val="bg1"/>
              </a:solidFill>
              <a:latin typeface="Lato" charset="0"/>
              <a:ea typeface="Lato" charset="0"/>
              <a:cs typeface="Lato" charset="0"/>
            </a:endParaRPr>
          </a:p>
          <a:p>
            <a:pPr marL="1485717" lvl="1" indent="-571500">
              <a:buFont typeface="Arial" charset="0"/>
              <a:buChar char="•"/>
            </a:pPr>
            <a:r>
              <a:rPr lang="en-US" dirty="0" smtClean="0">
                <a:solidFill>
                  <a:schemeClr val="bg1"/>
                </a:solidFill>
                <a:latin typeface="Lato" charset="0"/>
                <a:ea typeface="Lato" charset="0"/>
                <a:cs typeface="Lato" charset="0"/>
              </a:rPr>
              <a:t>System Logs</a:t>
            </a:r>
          </a:p>
          <a:p>
            <a:pPr marL="1485717" lvl="1" indent="-571500">
              <a:buFont typeface="Arial" charset="0"/>
              <a:buChar char="•"/>
            </a:pPr>
            <a:endParaRPr lang="en-US" sz="1200" dirty="0" smtClean="0">
              <a:solidFill>
                <a:schemeClr val="bg1"/>
              </a:solidFill>
              <a:latin typeface="Lato" charset="0"/>
              <a:ea typeface="Lato" charset="0"/>
              <a:cs typeface="Lato" charset="0"/>
            </a:endParaRPr>
          </a:p>
          <a:p>
            <a:pPr marL="1485717" lvl="1" indent="-571500">
              <a:buFont typeface="Arial" charset="0"/>
              <a:buChar char="•"/>
            </a:pPr>
            <a:r>
              <a:rPr lang="en-US" dirty="0" smtClean="0">
                <a:solidFill>
                  <a:schemeClr val="bg1"/>
                </a:solidFill>
                <a:latin typeface="Lato" charset="0"/>
                <a:ea typeface="Lato" charset="0"/>
                <a:cs typeface="Lato" charset="0"/>
              </a:rPr>
              <a:t>Hardware events (keyboard, monitor, case open)</a:t>
            </a:r>
          </a:p>
          <a:p>
            <a:pPr marL="1485717" lvl="1" indent="-571500">
              <a:buFont typeface="Arial" charset="0"/>
              <a:buChar char="•"/>
            </a:pPr>
            <a:endParaRPr lang="en-US" sz="1200" dirty="0" smtClean="0">
              <a:solidFill>
                <a:schemeClr val="bg1"/>
              </a:solidFill>
              <a:latin typeface="Lato" charset="0"/>
              <a:ea typeface="Lato" charset="0"/>
              <a:cs typeface="Lato" charset="0"/>
            </a:endParaRPr>
          </a:p>
          <a:p>
            <a:pPr marL="1485717" lvl="1" indent="-571500">
              <a:buFont typeface="Arial" charset="0"/>
              <a:buChar char="•"/>
            </a:pPr>
            <a:r>
              <a:rPr lang="en-US" dirty="0" smtClean="0">
                <a:solidFill>
                  <a:schemeClr val="bg1"/>
                </a:solidFill>
                <a:latin typeface="Lato" charset="0"/>
                <a:ea typeface="Lato" charset="0"/>
                <a:cs typeface="Lato" charset="0"/>
              </a:rPr>
              <a:t>External Software, IDS, tripwire, </a:t>
            </a:r>
            <a:r>
              <a:rPr lang="en-US" dirty="0" err="1" smtClean="0">
                <a:solidFill>
                  <a:schemeClr val="bg1"/>
                </a:solidFill>
                <a:latin typeface="Lato" charset="0"/>
                <a:ea typeface="Lato" charset="0"/>
                <a:cs typeface="Lato" charset="0"/>
              </a:rPr>
              <a:t>OSSec</a:t>
            </a:r>
            <a:r>
              <a:rPr lang="en-US" dirty="0" smtClean="0">
                <a:solidFill>
                  <a:schemeClr val="bg1"/>
                </a:solidFill>
                <a:latin typeface="Lato" charset="0"/>
                <a:ea typeface="Lato" charset="0"/>
                <a:cs typeface="Lato" charset="0"/>
              </a:rPr>
              <a:t> etc.</a:t>
            </a:r>
          </a:p>
          <a:p>
            <a:pPr marL="1485717" lvl="1" indent="-571500">
              <a:buFont typeface="Arial" charset="0"/>
              <a:buChar char="•"/>
            </a:pPr>
            <a:endParaRPr lang="en-US" sz="1200" dirty="0">
              <a:solidFill>
                <a:schemeClr val="bg1"/>
              </a:solidFill>
              <a:latin typeface="Lato" charset="0"/>
              <a:ea typeface="Lato" charset="0"/>
              <a:cs typeface="Lato" charset="0"/>
            </a:endParaRPr>
          </a:p>
          <a:p>
            <a:pPr marL="1485717" lvl="1" indent="-571500">
              <a:buFont typeface="Arial" charset="0"/>
              <a:buChar char="•"/>
            </a:pPr>
            <a:r>
              <a:rPr lang="en-US" dirty="0" smtClean="0">
                <a:solidFill>
                  <a:schemeClr val="bg1"/>
                </a:solidFill>
                <a:latin typeface="Lato" charset="0"/>
                <a:ea typeface="Lato" charset="0"/>
                <a:cs typeface="Lato" charset="0"/>
              </a:rPr>
              <a:t>Plugins to support any trigger type (twitter, email, GPS location</a:t>
            </a:r>
            <a:r>
              <a:rPr lang="mr-IN" dirty="0" smtClean="0">
                <a:solidFill>
                  <a:schemeClr val="bg1"/>
                </a:solidFill>
                <a:latin typeface="Lato" charset="0"/>
                <a:ea typeface="Lato" charset="0"/>
                <a:cs typeface="Lato" charset="0"/>
              </a:rPr>
              <a:t>…</a:t>
            </a:r>
            <a:r>
              <a:rPr lang="en-US" dirty="0" smtClean="0">
                <a:solidFill>
                  <a:schemeClr val="bg1"/>
                </a:solidFill>
                <a:latin typeface="Lato" charset="0"/>
                <a:ea typeface="Lato" charset="0"/>
                <a:cs typeface="Lato" charset="0"/>
              </a:rPr>
              <a:t> limited by imagination)</a:t>
            </a:r>
            <a:endParaRPr lang="en-US" dirty="0">
              <a:solidFill>
                <a:schemeClr val="bg1"/>
              </a:solidFill>
              <a:latin typeface="Lato" charset="0"/>
              <a:ea typeface="Lato" charset="0"/>
              <a:cs typeface="Lato" charset="0"/>
            </a:endParaRPr>
          </a:p>
          <a:p>
            <a:pPr marL="571500" indent="-571500">
              <a:buFont typeface="Arial" charset="0"/>
              <a:buChar char="•"/>
            </a:pPr>
            <a:endParaRPr lang="en-AU" sz="2400" dirty="0" smtClean="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Triggers </a:t>
            </a:r>
            <a:r>
              <a:rPr lang="en-AU" dirty="0" err="1" smtClean="0">
                <a:solidFill>
                  <a:schemeClr val="bg1"/>
                </a:solidFill>
                <a:latin typeface="Lato" charset="0"/>
                <a:ea typeface="Lato" charset="0"/>
                <a:cs typeface="Lato" charset="0"/>
              </a:rPr>
              <a:t>suicideCrypt</a:t>
            </a:r>
            <a:r>
              <a:rPr lang="en-AU" dirty="0" smtClean="0">
                <a:solidFill>
                  <a:schemeClr val="bg1"/>
                </a:solidFill>
                <a:latin typeface="Lato" charset="0"/>
                <a:ea typeface="Lato" charset="0"/>
                <a:cs typeface="Lato" charset="0"/>
              </a:rPr>
              <a:t> delete or unmount commands on event.</a:t>
            </a:r>
            <a:endParaRPr lang="en-AU"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Rectangle 4"/>
          <p:cNvSpPr/>
          <p:nvPr/>
        </p:nvSpPr>
        <p:spPr>
          <a:xfrm>
            <a:off x="2658003" y="7010400"/>
            <a:ext cx="8693051" cy="1625600"/>
          </a:xfrm>
          <a:prstGeom prst="rect">
            <a:avLst/>
          </a:prstGeom>
          <a:solidFill>
            <a:schemeClr val="accent1">
              <a:lumMod val="60000"/>
              <a:lumOff val="40000"/>
            </a:schemeClr>
          </a:solidFill>
          <a:ln w="508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solidFill>
                  <a:schemeClr val="tx2"/>
                </a:solidFill>
              </a:rPr>
              <a:t>suicideCryptd</a:t>
            </a:r>
            <a:r>
              <a:rPr lang="en-AU" dirty="0" smtClean="0">
                <a:solidFill>
                  <a:schemeClr val="tx2"/>
                </a:solidFill>
              </a:rPr>
              <a:t> </a:t>
            </a:r>
          </a:p>
          <a:p>
            <a:pPr algn="ctr"/>
            <a:r>
              <a:rPr lang="en-AU" dirty="0" smtClean="0">
                <a:solidFill>
                  <a:schemeClr val="tx2"/>
                </a:solidFill>
              </a:rPr>
              <a:t>Monitor</a:t>
            </a:r>
            <a:endParaRPr lang="en-AU" dirty="0">
              <a:solidFill>
                <a:schemeClr val="tx2"/>
              </a:solidFill>
            </a:endParaRPr>
          </a:p>
        </p:txBody>
      </p:sp>
      <p:sp>
        <p:nvSpPr>
          <p:cNvPr id="21" name="Rectangle 20"/>
          <p:cNvSpPr/>
          <p:nvPr/>
        </p:nvSpPr>
        <p:spPr>
          <a:xfrm>
            <a:off x="1286099" y="9981329"/>
            <a:ext cx="2530719" cy="1625600"/>
          </a:xfrm>
          <a:prstGeom prst="rect">
            <a:avLst/>
          </a:prstGeom>
          <a:solidFill>
            <a:schemeClr val="bg1"/>
          </a:solidFill>
          <a:ln w="508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mtClean="0">
                <a:solidFill>
                  <a:schemeClr val="tx2"/>
                </a:solidFill>
              </a:rPr>
              <a:t>System logs</a:t>
            </a:r>
            <a:endParaRPr lang="en-AU" dirty="0">
              <a:solidFill>
                <a:schemeClr val="tx2"/>
              </a:solidFill>
            </a:endParaRPr>
          </a:p>
        </p:txBody>
      </p:sp>
      <p:sp>
        <p:nvSpPr>
          <p:cNvPr id="22" name="Rectangle 21"/>
          <p:cNvSpPr/>
          <p:nvPr/>
        </p:nvSpPr>
        <p:spPr>
          <a:xfrm>
            <a:off x="4367265" y="9998262"/>
            <a:ext cx="2530719" cy="1625600"/>
          </a:xfrm>
          <a:prstGeom prst="rect">
            <a:avLst/>
          </a:prstGeom>
          <a:solidFill>
            <a:schemeClr val="bg1"/>
          </a:solidFill>
          <a:ln w="508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mtClean="0">
                <a:solidFill>
                  <a:schemeClr val="tx2"/>
                </a:solidFill>
              </a:rPr>
              <a:t>Hardware Events</a:t>
            </a:r>
            <a:endParaRPr lang="en-AU" dirty="0">
              <a:solidFill>
                <a:schemeClr val="tx2"/>
              </a:solidFill>
            </a:endParaRPr>
          </a:p>
        </p:txBody>
      </p:sp>
      <p:sp>
        <p:nvSpPr>
          <p:cNvPr id="23" name="Rectangle 22"/>
          <p:cNvSpPr/>
          <p:nvPr/>
        </p:nvSpPr>
        <p:spPr>
          <a:xfrm>
            <a:off x="7448431" y="9981329"/>
            <a:ext cx="2530719" cy="1625600"/>
          </a:xfrm>
          <a:prstGeom prst="rect">
            <a:avLst/>
          </a:prstGeom>
          <a:solidFill>
            <a:schemeClr val="bg1"/>
          </a:solidFill>
          <a:ln w="508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2"/>
                </a:solidFill>
              </a:rPr>
              <a:t>External Software</a:t>
            </a:r>
            <a:endParaRPr lang="en-AU" dirty="0">
              <a:solidFill>
                <a:schemeClr val="tx2"/>
              </a:solidFill>
            </a:endParaRPr>
          </a:p>
        </p:txBody>
      </p:sp>
      <p:sp>
        <p:nvSpPr>
          <p:cNvPr id="33" name="Rectangle 32"/>
          <p:cNvSpPr/>
          <p:nvPr/>
        </p:nvSpPr>
        <p:spPr>
          <a:xfrm>
            <a:off x="2562802" y="4284260"/>
            <a:ext cx="8693051" cy="797572"/>
          </a:xfrm>
          <a:prstGeom prst="rect">
            <a:avLst/>
          </a:prstGeom>
          <a:solidFill>
            <a:schemeClr val="bg1"/>
          </a:solidFill>
          <a:ln w="508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solidFill>
                  <a:schemeClr val="tx2"/>
                </a:solidFill>
              </a:rPr>
              <a:t>suicideCrypt</a:t>
            </a:r>
            <a:r>
              <a:rPr lang="en-AU" dirty="0" smtClean="0">
                <a:solidFill>
                  <a:schemeClr val="tx2"/>
                </a:solidFill>
              </a:rPr>
              <a:t> volumes</a:t>
            </a:r>
            <a:endParaRPr lang="en-AU" dirty="0">
              <a:solidFill>
                <a:schemeClr val="tx2"/>
              </a:solidFill>
            </a:endParaRPr>
          </a:p>
        </p:txBody>
      </p:sp>
      <p:sp>
        <p:nvSpPr>
          <p:cNvPr id="34" name="Rectangle 33"/>
          <p:cNvSpPr/>
          <p:nvPr/>
        </p:nvSpPr>
        <p:spPr>
          <a:xfrm>
            <a:off x="2715202" y="4436660"/>
            <a:ext cx="8693051" cy="797572"/>
          </a:xfrm>
          <a:prstGeom prst="rect">
            <a:avLst/>
          </a:prstGeom>
          <a:solidFill>
            <a:schemeClr val="bg1"/>
          </a:solidFill>
          <a:ln w="508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solidFill>
                  <a:schemeClr val="tx2"/>
                </a:solidFill>
              </a:rPr>
              <a:t>suicideCrypt</a:t>
            </a:r>
            <a:r>
              <a:rPr lang="en-AU" dirty="0" smtClean="0">
                <a:solidFill>
                  <a:schemeClr val="tx2"/>
                </a:solidFill>
              </a:rPr>
              <a:t> volumes</a:t>
            </a:r>
            <a:endParaRPr lang="en-AU" dirty="0">
              <a:solidFill>
                <a:schemeClr val="tx2"/>
              </a:solidFill>
            </a:endParaRPr>
          </a:p>
        </p:txBody>
      </p:sp>
      <p:sp>
        <p:nvSpPr>
          <p:cNvPr id="35" name="Rectangle 34"/>
          <p:cNvSpPr/>
          <p:nvPr/>
        </p:nvSpPr>
        <p:spPr>
          <a:xfrm>
            <a:off x="2867602" y="4589060"/>
            <a:ext cx="8693051" cy="797572"/>
          </a:xfrm>
          <a:prstGeom prst="rect">
            <a:avLst/>
          </a:prstGeom>
          <a:solidFill>
            <a:schemeClr val="bg1"/>
          </a:solidFill>
          <a:ln w="508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err="1" smtClean="0">
                <a:solidFill>
                  <a:schemeClr val="tx2"/>
                </a:solidFill>
              </a:rPr>
              <a:t>suicideCrypt</a:t>
            </a:r>
            <a:r>
              <a:rPr lang="en-AU" dirty="0" smtClean="0">
                <a:solidFill>
                  <a:schemeClr val="tx2"/>
                </a:solidFill>
              </a:rPr>
              <a:t> or other encrypted volumes</a:t>
            </a:r>
            <a:endParaRPr lang="en-AU" dirty="0">
              <a:solidFill>
                <a:schemeClr val="tx2"/>
              </a:solidFill>
            </a:endParaRPr>
          </a:p>
        </p:txBody>
      </p:sp>
      <p:cxnSp>
        <p:nvCxnSpPr>
          <p:cNvPr id="7" name="Straight Arrow Connector 6"/>
          <p:cNvCxnSpPr/>
          <p:nvPr/>
        </p:nvCxnSpPr>
        <p:spPr>
          <a:xfrm flipV="1">
            <a:off x="7095857" y="5631249"/>
            <a:ext cx="0" cy="10743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102418" y="8771466"/>
            <a:ext cx="0" cy="10743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670105" y="8771466"/>
            <a:ext cx="0" cy="10743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0851706" y="8771466"/>
            <a:ext cx="0" cy="10743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18378" y="5568259"/>
            <a:ext cx="5257679" cy="1200329"/>
          </a:xfrm>
          <a:prstGeom prst="rect">
            <a:avLst/>
          </a:prstGeom>
          <a:noFill/>
        </p:spPr>
        <p:txBody>
          <a:bodyPr wrap="square" rtlCol="0">
            <a:spAutoFit/>
          </a:bodyPr>
          <a:lstStyle/>
          <a:p>
            <a:r>
              <a:rPr lang="en-AU" dirty="0" err="1" smtClean="0">
                <a:solidFill>
                  <a:schemeClr val="tx2"/>
                </a:solidFill>
              </a:rPr>
              <a:t>suicideCrypt</a:t>
            </a:r>
            <a:r>
              <a:rPr lang="en-AU" dirty="0" smtClean="0">
                <a:solidFill>
                  <a:schemeClr val="tx2"/>
                </a:solidFill>
              </a:rPr>
              <a:t> or native *nix crypto Commands</a:t>
            </a:r>
            <a:endParaRPr lang="en-AU" dirty="0">
              <a:solidFill>
                <a:schemeClr val="tx2"/>
              </a:solidFill>
            </a:endParaRPr>
          </a:p>
        </p:txBody>
      </p:sp>
      <p:sp>
        <p:nvSpPr>
          <p:cNvPr id="39" name="Rectangle 38"/>
          <p:cNvSpPr/>
          <p:nvPr/>
        </p:nvSpPr>
        <p:spPr>
          <a:xfrm>
            <a:off x="10360305" y="9981329"/>
            <a:ext cx="2530719" cy="1625600"/>
          </a:xfrm>
          <a:prstGeom prst="rect">
            <a:avLst/>
          </a:prstGeom>
          <a:solidFill>
            <a:schemeClr val="bg1"/>
          </a:solidFill>
          <a:ln w="508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chemeClr val="tx2"/>
                </a:solidFill>
              </a:rPr>
              <a:t>“X”</a:t>
            </a:r>
          </a:p>
          <a:p>
            <a:pPr algn="ctr"/>
            <a:r>
              <a:rPr lang="en-AU" dirty="0" smtClean="0">
                <a:solidFill>
                  <a:schemeClr val="tx2"/>
                </a:solidFill>
              </a:rPr>
              <a:t>Plugins</a:t>
            </a:r>
            <a:endParaRPr lang="en-AU" dirty="0">
              <a:solidFill>
                <a:schemeClr val="tx2"/>
              </a:solidFill>
            </a:endParaRPr>
          </a:p>
        </p:txBody>
      </p:sp>
      <p:cxnSp>
        <p:nvCxnSpPr>
          <p:cNvPr id="40" name="Straight Arrow Connector 39"/>
          <p:cNvCxnSpPr/>
          <p:nvPr/>
        </p:nvCxnSpPr>
        <p:spPr>
          <a:xfrm flipV="1">
            <a:off x="8616506" y="8771466"/>
            <a:ext cx="0" cy="10743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8728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8" name="Rectangle 17"/>
          <p:cNvSpPr>
            <a:spLocks/>
          </p:cNvSpPr>
          <p:nvPr/>
        </p:nvSpPr>
        <p:spPr bwMode="auto">
          <a:xfrm>
            <a:off x="5477292" y="2082007"/>
            <a:ext cx="2712282"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Startup</a:t>
            </a:r>
          </a:p>
        </p:txBody>
      </p:sp>
      <p:sp>
        <p:nvSpPr>
          <p:cNvPr id="19" name="Rectangle 1"/>
          <p:cNvSpPr>
            <a:spLocks/>
          </p:cNvSpPr>
          <p:nvPr/>
        </p:nvSpPr>
        <p:spPr bwMode="auto">
          <a:xfrm>
            <a:off x="4766370" y="1385119"/>
            <a:ext cx="4134145"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How does it work?</a:t>
            </a:r>
            <a:endParaRPr lang="en-US" sz="4000" spc="100" dirty="0">
              <a:solidFill>
                <a:schemeClr val="accent2"/>
              </a:solidFill>
              <a:latin typeface="Source Sans Pro" charset="0"/>
              <a:ea typeface="Source Sans Pro" charset="0"/>
              <a:cs typeface="Source Sans Pro" charset="0"/>
              <a:sym typeface="Bebas Neue" charset="0"/>
            </a:endParaRPr>
          </a:p>
        </p:txBody>
      </p:sp>
      <p:sp>
        <p:nvSpPr>
          <p:cNvPr id="20" name="Rectangle 19"/>
          <p:cNvSpPr/>
          <p:nvPr/>
        </p:nvSpPr>
        <p:spPr>
          <a:xfrm>
            <a:off x="6330481" y="326955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 name="TextBox 2"/>
          <p:cNvSpPr txBox="1"/>
          <p:nvPr/>
        </p:nvSpPr>
        <p:spPr>
          <a:xfrm>
            <a:off x="14132853" y="1455220"/>
            <a:ext cx="9878614" cy="7909858"/>
          </a:xfrm>
          <a:prstGeom prst="rect">
            <a:avLst/>
          </a:prstGeom>
          <a:noFill/>
        </p:spPr>
        <p:txBody>
          <a:bodyPr wrap="square" rtlCol="0">
            <a:spAutoFit/>
          </a:bodyPr>
          <a:lstStyle/>
          <a:p>
            <a:r>
              <a:rPr lang="en-AU" sz="4000" b="1" dirty="0" smtClean="0">
                <a:solidFill>
                  <a:schemeClr val="bg1"/>
                </a:solidFill>
                <a:latin typeface="Lato" charset="0"/>
                <a:ea typeface="Lato" charset="0"/>
                <a:cs typeface="Lato" charset="0"/>
              </a:rPr>
              <a:t>Initialisation:</a:t>
            </a:r>
          </a:p>
          <a:p>
            <a:pPr marL="571500" indent="-571500">
              <a:buFont typeface="Arial" charset="0"/>
              <a:buChar char="•"/>
            </a:pPr>
            <a:endParaRPr lang="en-AU" dirty="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Starts all configured monitoring sessions</a:t>
            </a:r>
          </a:p>
          <a:p>
            <a:pPr marL="571500" indent="-571500">
              <a:buFont typeface="Arial" charset="0"/>
              <a:buChar char="•"/>
            </a:pPr>
            <a:endParaRPr lang="en-AU" dirty="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Searches host for currently mounted </a:t>
            </a:r>
            <a:r>
              <a:rPr lang="en-AU" dirty="0" err="1" smtClean="0">
                <a:solidFill>
                  <a:schemeClr val="bg1"/>
                </a:solidFill>
                <a:latin typeface="Lato" charset="0"/>
                <a:ea typeface="Lato" charset="0"/>
                <a:cs typeface="Lato" charset="0"/>
              </a:rPr>
              <a:t>suicideCrypt</a:t>
            </a:r>
            <a:r>
              <a:rPr lang="en-AU" dirty="0" smtClean="0">
                <a:solidFill>
                  <a:schemeClr val="bg1"/>
                </a:solidFill>
                <a:latin typeface="Lato" charset="0"/>
                <a:ea typeface="Lato" charset="0"/>
                <a:cs typeface="Lato" charset="0"/>
              </a:rPr>
              <a:t> volumes and adds them to it’s monitoring hash</a:t>
            </a:r>
          </a:p>
          <a:p>
            <a:pPr marL="571500" indent="-571500">
              <a:buFont typeface="Arial" charset="0"/>
              <a:buChar char="•"/>
            </a:pPr>
            <a:endParaRPr lang="en-AU" dirty="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Constantly listens for events from in built monitors and plugins configured via </a:t>
            </a:r>
            <a:r>
              <a:rPr lang="en-AU" dirty="0" err="1" smtClean="0">
                <a:solidFill>
                  <a:schemeClr val="bg1"/>
                </a:solidFill>
                <a:latin typeface="Lato" charset="0"/>
                <a:ea typeface="Lato" charset="0"/>
                <a:cs typeface="Lato" charset="0"/>
              </a:rPr>
              <a:t>config</a:t>
            </a:r>
            <a:r>
              <a:rPr lang="en-AU" dirty="0" smtClean="0">
                <a:solidFill>
                  <a:schemeClr val="bg1"/>
                </a:solidFill>
                <a:latin typeface="Lato" charset="0"/>
                <a:ea typeface="Lato" charset="0"/>
                <a:cs typeface="Lato" charset="0"/>
              </a:rPr>
              <a:t> file</a:t>
            </a:r>
          </a:p>
          <a:p>
            <a:pPr marL="571500" indent="-571500">
              <a:buFont typeface="Arial" charset="0"/>
              <a:buChar char="•"/>
            </a:pPr>
            <a:endParaRPr lang="en-AU" dirty="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Generic plug in system allows user to quickly deploy new checks and triggers. </a:t>
            </a:r>
            <a:endParaRPr lang="en-AU" dirty="0">
              <a:solidFill>
                <a:schemeClr val="bg1"/>
              </a:solidFill>
              <a:latin typeface="Lato" charset="0"/>
              <a:ea typeface="Lato" charset="0"/>
              <a:cs typeface="Lato" charset="0"/>
            </a:endParaRPr>
          </a:p>
        </p:txBody>
      </p:sp>
      <p:grpSp>
        <p:nvGrpSpPr>
          <p:cNvPr id="26" name="Group 25"/>
          <p:cNvGrpSpPr/>
          <p:nvPr/>
        </p:nvGrpSpPr>
        <p:grpSpPr>
          <a:xfrm>
            <a:off x="6297452" y="907624"/>
            <a:ext cx="1071899" cy="277112"/>
            <a:chOff x="11326306" y="907624"/>
            <a:chExt cx="1071899" cy="277112"/>
          </a:xfrm>
        </p:grpSpPr>
        <p:sp>
          <p:nvSpPr>
            <p:cNvPr id="27"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9"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2" name="TextBox 1"/>
          <p:cNvSpPr txBox="1"/>
          <p:nvPr/>
        </p:nvSpPr>
        <p:spPr>
          <a:xfrm>
            <a:off x="507999" y="4013200"/>
            <a:ext cx="12716933" cy="5262979"/>
          </a:xfrm>
          <a:prstGeom prst="rect">
            <a:avLst/>
          </a:prstGeom>
          <a:noFill/>
        </p:spPr>
        <p:txBody>
          <a:bodyPr wrap="square" rtlCol="0">
            <a:spAutoFit/>
          </a:bodyPr>
          <a:lstStyle/>
          <a:p>
            <a:r>
              <a:rPr lang="en-US" sz="2800" dirty="0" err="1">
                <a:solidFill>
                  <a:schemeClr val="tx2"/>
                </a:solidFill>
                <a:latin typeface="Consolas" charset="0"/>
                <a:ea typeface="Consolas" charset="0"/>
                <a:cs typeface="Consolas" charset="0"/>
              </a:rPr>
              <a:t>root@Tiny</a:t>
            </a:r>
            <a:r>
              <a:rPr lang="en-US" sz="2800" dirty="0" smtClean="0">
                <a:solidFill>
                  <a:schemeClr val="tx2"/>
                </a:solidFill>
                <a:latin typeface="Consolas" charset="0"/>
                <a:ea typeface="Consolas" charset="0"/>
                <a:cs typeface="Consolas" charset="0"/>
              </a:rPr>
              <a:t>:# </a:t>
            </a:r>
            <a:r>
              <a:rPr lang="en-US" sz="2800" dirty="0" err="1" smtClean="0">
                <a:solidFill>
                  <a:schemeClr val="tx2"/>
                </a:solidFill>
                <a:latin typeface="Consolas" charset="0"/>
                <a:ea typeface="Consolas" charset="0"/>
                <a:cs typeface="Consolas" charset="0"/>
              </a:rPr>
              <a:t>suicideCryptd</a:t>
            </a:r>
            <a:r>
              <a:rPr lang="en-US" sz="2800" dirty="0">
                <a:solidFill>
                  <a:schemeClr val="tx2"/>
                </a:solidFill>
                <a:latin typeface="Consolas" charset="0"/>
                <a:ea typeface="Consolas" charset="0"/>
                <a:cs typeface="Consolas" charset="0"/>
              </a:rPr>
              <a:t> </a:t>
            </a:r>
          </a:p>
          <a:p>
            <a:endParaRPr lang="en-US" sz="2800" dirty="0">
              <a:solidFill>
                <a:schemeClr val="tx2"/>
              </a:solidFill>
              <a:latin typeface="Consolas" charset="0"/>
              <a:ea typeface="Consolas" charset="0"/>
              <a:cs typeface="Consolas" charset="0"/>
            </a:endParaRPr>
          </a:p>
          <a:p>
            <a:r>
              <a:rPr lang="en-US" sz="2800" dirty="0">
                <a:solidFill>
                  <a:schemeClr val="tx2"/>
                </a:solidFill>
                <a:latin typeface="Consolas" charset="0"/>
                <a:ea typeface="Consolas" charset="0"/>
                <a:cs typeface="Consolas" charset="0"/>
              </a:rPr>
              <a:t> *** Starting </a:t>
            </a:r>
            <a:r>
              <a:rPr lang="en-US" sz="2800" dirty="0" err="1">
                <a:solidFill>
                  <a:schemeClr val="tx2"/>
                </a:solidFill>
                <a:latin typeface="Consolas" charset="0"/>
                <a:ea typeface="Consolas" charset="0"/>
                <a:cs typeface="Consolas" charset="0"/>
              </a:rPr>
              <a:t>suicideCryptd</a:t>
            </a:r>
            <a:r>
              <a:rPr lang="en-US" sz="2800" dirty="0">
                <a:solidFill>
                  <a:schemeClr val="tx2"/>
                </a:solidFill>
                <a:latin typeface="Consolas" charset="0"/>
                <a:ea typeface="Consolas" charset="0"/>
                <a:cs typeface="Consolas" charset="0"/>
              </a:rPr>
              <a:t> version </a:t>
            </a:r>
            <a:r>
              <a:rPr lang="en-US" sz="2800" dirty="0" smtClean="0">
                <a:solidFill>
                  <a:schemeClr val="tx2"/>
                </a:solidFill>
                <a:latin typeface="Consolas" charset="0"/>
                <a:ea typeface="Consolas" charset="0"/>
                <a:cs typeface="Consolas" charset="0"/>
              </a:rPr>
              <a:t>1.1 </a:t>
            </a:r>
            <a:r>
              <a:rPr lang="en-US" sz="2800" dirty="0">
                <a:solidFill>
                  <a:schemeClr val="tx2"/>
                </a:solidFill>
                <a:latin typeface="Consolas" charset="0"/>
                <a:ea typeface="Consolas" charset="0"/>
                <a:cs typeface="Consolas" charset="0"/>
              </a:rPr>
              <a:t>*** </a:t>
            </a:r>
          </a:p>
          <a:p>
            <a:endParaRPr lang="en-US" sz="2800" dirty="0">
              <a:solidFill>
                <a:schemeClr val="tx2"/>
              </a:solidFill>
              <a:latin typeface="Consolas" charset="0"/>
              <a:ea typeface="Consolas" charset="0"/>
              <a:cs typeface="Consolas" charset="0"/>
            </a:endParaRPr>
          </a:p>
          <a:p>
            <a:r>
              <a:rPr lang="en-US" sz="2800" dirty="0">
                <a:solidFill>
                  <a:schemeClr val="tx2"/>
                </a:solidFill>
                <a:latin typeface="Consolas" charset="0"/>
                <a:ea typeface="Consolas" charset="0"/>
                <a:cs typeface="Consolas" charset="0"/>
              </a:rPr>
              <a:t>-&gt; Starting </a:t>
            </a:r>
            <a:r>
              <a:rPr lang="en-US" sz="2800" dirty="0" err="1">
                <a:solidFill>
                  <a:schemeClr val="tx2"/>
                </a:solidFill>
                <a:latin typeface="Consolas" charset="0"/>
                <a:ea typeface="Consolas" charset="0"/>
                <a:cs typeface="Consolas" charset="0"/>
              </a:rPr>
              <a:t>Moitoring</a:t>
            </a:r>
            <a:r>
              <a:rPr lang="en-US" sz="2800" dirty="0">
                <a:solidFill>
                  <a:schemeClr val="tx2"/>
                </a:solidFill>
                <a:latin typeface="Consolas" charset="0"/>
                <a:ea typeface="Consolas" charset="0"/>
                <a:cs typeface="Consolas" charset="0"/>
              </a:rPr>
              <a:t> Sessions...</a:t>
            </a:r>
          </a:p>
          <a:p>
            <a:r>
              <a:rPr lang="en-US" sz="2800" dirty="0">
                <a:solidFill>
                  <a:schemeClr val="tx2"/>
                </a:solidFill>
                <a:latin typeface="Consolas" charset="0"/>
                <a:ea typeface="Consolas" charset="0"/>
                <a:cs typeface="Consolas" charset="0"/>
              </a:rPr>
              <a:t>  -&gt; Starting a log watch </a:t>
            </a:r>
            <a:r>
              <a:rPr lang="en-US" sz="2800" dirty="0" err="1">
                <a:solidFill>
                  <a:schemeClr val="tx2"/>
                </a:solidFill>
                <a:latin typeface="Consolas" charset="0"/>
                <a:ea typeface="Consolas" charset="0"/>
                <a:cs typeface="Consolas" charset="0"/>
              </a:rPr>
              <a:t>processs</a:t>
            </a:r>
            <a:r>
              <a:rPr lang="en-US" sz="2800" dirty="0">
                <a:solidFill>
                  <a:schemeClr val="tx2"/>
                </a:solidFill>
                <a:latin typeface="Consolas" charset="0"/>
                <a:ea typeface="Consolas" charset="0"/>
                <a:cs typeface="Consolas" charset="0"/>
              </a:rPr>
              <a:t> for </a:t>
            </a:r>
            <a:r>
              <a:rPr lang="en-US" sz="2800" dirty="0" err="1">
                <a:solidFill>
                  <a:schemeClr val="tx2"/>
                </a:solidFill>
                <a:latin typeface="Consolas" charset="0"/>
                <a:ea typeface="Consolas" charset="0"/>
                <a:cs typeface="Consolas" charset="0"/>
              </a:rPr>
              <a:t>auth</a:t>
            </a:r>
            <a:r>
              <a:rPr lang="en-US" sz="2800" dirty="0">
                <a:solidFill>
                  <a:schemeClr val="tx2"/>
                </a:solidFill>
                <a:latin typeface="Consolas" charset="0"/>
                <a:ea typeface="Consolas" charset="0"/>
                <a:cs typeface="Consolas" charset="0"/>
              </a:rPr>
              <a:t>!</a:t>
            </a:r>
          </a:p>
          <a:p>
            <a:r>
              <a:rPr lang="en-US" sz="2800" dirty="0">
                <a:solidFill>
                  <a:schemeClr val="tx2"/>
                </a:solidFill>
                <a:latin typeface="Consolas" charset="0"/>
                <a:ea typeface="Consolas" charset="0"/>
                <a:cs typeface="Consolas" charset="0"/>
              </a:rPr>
              <a:t>  -&gt; Starting a log watch </a:t>
            </a:r>
            <a:r>
              <a:rPr lang="en-US" sz="2800" dirty="0" err="1">
                <a:solidFill>
                  <a:schemeClr val="tx2"/>
                </a:solidFill>
                <a:latin typeface="Consolas" charset="0"/>
                <a:ea typeface="Consolas" charset="0"/>
                <a:cs typeface="Consolas" charset="0"/>
              </a:rPr>
              <a:t>processs</a:t>
            </a:r>
            <a:r>
              <a:rPr lang="en-US" sz="2800" dirty="0">
                <a:solidFill>
                  <a:schemeClr val="tx2"/>
                </a:solidFill>
                <a:latin typeface="Consolas" charset="0"/>
                <a:ea typeface="Consolas" charset="0"/>
                <a:cs typeface="Consolas" charset="0"/>
              </a:rPr>
              <a:t> for </a:t>
            </a:r>
            <a:r>
              <a:rPr lang="en-US" sz="2800" dirty="0" err="1">
                <a:solidFill>
                  <a:schemeClr val="tx2"/>
                </a:solidFill>
                <a:latin typeface="Consolas" charset="0"/>
                <a:ea typeface="Consolas" charset="0"/>
                <a:cs typeface="Consolas" charset="0"/>
              </a:rPr>
              <a:t>ossec</a:t>
            </a:r>
            <a:r>
              <a:rPr lang="en-US" sz="2800" dirty="0">
                <a:solidFill>
                  <a:schemeClr val="tx2"/>
                </a:solidFill>
                <a:latin typeface="Consolas" charset="0"/>
                <a:ea typeface="Consolas" charset="0"/>
                <a:cs typeface="Consolas" charset="0"/>
              </a:rPr>
              <a:t>!</a:t>
            </a:r>
          </a:p>
          <a:p>
            <a:r>
              <a:rPr lang="en-US" sz="2800" dirty="0">
                <a:solidFill>
                  <a:schemeClr val="tx2"/>
                </a:solidFill>
                <a:latin typeface="Consolas" charset="0"/>
                <a:ea typeface="Consolas" charset="0"/>
                <a:cs typeface="Consolas" charset="0"/>
              </a:rPr>
              <a:t>  -&gt; Starting a </a:t>
            </a:r>
            <a:r>
              <a:rPr lang="en-US" sz="2800" dirty="0" err="1">
                <a:solidFill>
                  <a:schemeClr val="tx2"/>
                </a:solidFill>
                <a:latin typeface="Consolas" charset="0"/>
                <a:ea typeface="Consolas" charset="0"/>
                <a:cs typeface="Consolas" charset="0"/>
              </a:rPr>
              <a:t>udevadm</a:t>
            </a:r>
            <a:r>
              <a:rPr lang="en-US" sz="2800" dirty="0">
                <a:solidFill>
                  <a:schemeClr val="tx2"/>
                </a:solidFill>
                <a:latin typeface="Consolas" charset="0"/>
                <a:ea typeface="Consolas" charset="0"/>
                <a:cs typeface="Consolas" charset="0"/>
              </a:rPr>
              <a:t> monitor</a:t>
            </a:r>
          </a:p>
          <a:p>
            <a:r>
              <a:rPr lang="en-US" sz="2800" dirty="0">
                <a:solidFill>
                  <a:schemeClr val="tx2"/>
                </a:solidFill>
                <a:latin typeface="Consolas" charset="0"/>
                <a:ea typeface="Consolas" charset="0"/>
                <a:cs typeface="Consolas" charset="0"/>
              </a:rPr>
              <a:t>-&gt; All configured monitors started</a:t>
            </a:r>
            <a:r>
              <a:rPr lang="en-US" sz="2800" dirty="0" smtClean="0">
                <a:solidFill>
                  <a:schemeClr val="tx2"/>
                </a:solidFill>
                <a:latin typeface="Consolas" charset="0"/>
                <a:ea typeface="Consolas" charset="0"/>
                <a:cs typeface="Consolas" charset="0"/>
              </a:rPr>
              <a:t>.</a:t>
            </a:r>
          </a:p>
          <a:p>
            <a:endParaRPr lang="en-US" sz="2800" dirty="0">
              <a:solidFill>
                <a:schemeClr val="tx2"/>
              </a:solidFill>
              <a:latin typeface="Consolas" charset="0"/>
              <a:ea typeface="Consolas" charset="0"/>
              <a:cs typeface="Consolas" charset="0"/>
            </a:endParaRPr>
          </a:p>
          <a:p>
            <a:r>
              <a:rPr lang="en-US" sz="2800" dirty="0">
                <a:solidFill>
                  <a:schemeClr val="tx2"/>
                </a:solidFill>
                <a:latin typeface="Consolas" charset="0"/>
                <a:ea typeface="Consolas" charset="0"/>
                <a:cs typeface="Consolas" charset="0"/>
              </a:rPr>
              <a:t>  --&gt; New </a:t>
            </a:r>
            <a:r>
              <a:rPr lang="en-US" sz="2800" dirty="0" err="1">
                <a:solidFill>
                  <a:schemeClr val="tx2"/>
                </a:solidFill>
                <a:latin typeface="Consolas" charset="0"/>
                <a:ea typeface="Consolas" charset="0"/>
                <a:cs typeface="Consolas" charset="0"/>
              </a:rPr>
              <a:t>suicideCrypt</a:t>
            </a:r>
            <a:r>
              <a:rPr lang="en-US" sz="2800" dirty="0">
                <a:solidFill>
                  <a:schemeClr val="tx2"/>
                </a:solidFill>
                <a:latin typeface="Consolas" charset="0"/>
                <a:ea typeface="Consolas" charset="0"/>
                <a:cs typeface="Consolas" charset="0"/>
              </a:rPr>
              <a:t> volume detected /</a:t>
            </a:r>
            <a:r>
              <a:rPr lang="en-US" sz="2800" dirty="0" err="1">
                <a:solidFill>
                  <a:schemeClr val="tx2"/>
                </a:solidFill>
                <a:latin typeface="Consolas" charset="0"/>
                <a:ea typeface="Consolas" charset="0"/>
                <a:cs typeface="Consolas" charset="0"/>
              </a:rPr>
              <a:t>mnt</a:t>
            </a:r>
            <a:r>
              <a:rPr lang="en-US" sz="2800" dirty="0">
                <a:solidFill>
                  <a:schemeClr val="tx2"/>
                </a:solidFill>
                <a:latin typeface="Consolas" charset="0"/>
                <a:ea typeface="Consolas" charset="0"/>
                <a:cs typeface="Consolas" charset="0"/>
              </a:rPr>
              <a:t>, inserting into monitoring hash</a:t>
            </a:r>
          </a:p>
        </p:txBody>
      </p:sp>
    </p:spTree>
    <p:extLst>
      <p:ext uri="{BB962C8B-B14F-4D97-AF65-F5344CB8AC3E}">
        <p14:creationId xmlns:p14="http://schemas.microsoft.com/office/powerpoint/2010/main" val="15299922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grpSp>
        <p:nvGrpSpPr>
          <p:cNvPr id="4" name="Group 3"/>
          <p:cNvGrpSpPr/>
          <p:nvPr/>
        </p:nvGrpSpPr>
        <p:grpSpPr>
          <a:xfrm>
            <a:off x="18553404" y="907624"/>
            <a:ext cx="1071899" cy="277112"/>
            <a:chOff x="11326306" y="907624"/>
            <a:chExt cx="1071899" cy="277112"/>
          </a:xfrm>
        </p:grpSpPr>
        <p:sp>
          <p:nvSpPr>
            <p:cNvPr id="1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 name="TextBox 2"/>
          <p:cNvSpPr txBox="1"/>
          <p:nvPr/>
        </p:nvSpPr>
        <p:spPr>
          <a:xfrm>
            <a:off x="14132853" y="1455220"/>
            <a:ext cx="9878614" cy="7909858"/>
          </a:xfrm>
          <a:prstGeom prst="rect">
            <a:avLst/>
          </a:prstGeom>
          <a:noFill/>
        </p:spPr>
        <p:txBody>
          <a:bodyPr wrap="square" rtlCol="0">
            <a:spAutoFit/>
          </a:bodyPr>
          <a:lstStyle/>
          <a:p>
            <a:r>
              <a:rPr lang="en-AU" sz="4000" b="1" dirty="0" smtClean="0">
                <a:solidFill>
                  <a:schemeClr val="bg1"/>
                </a:solidFill>
                <a:latin typeface="Lato" charset="0"/>
                <a:ea typeface="Lato" charset="0"/>
                <a:cs typeface="Lato" charset="0"/>
              </a:rPr>
              <a:t>Configuration:</a:t>
            </a:r>
          </a:p>
          <a:p>
            <a:pPr marL="571500" indent="-571500">
              <a:buFont typeface="Arial" charset="0"/>
              <a:buChar char="•"/>
            </a:pPr>
            <a:endParaRPr lang="en-AU" dirty="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Allows you to specify default actions upon events as well as define specific mounts for special treatment (optional)</a:t>
            </a:r>
          </a:p>
          <a:p>
            <a:pPr marL="571500" indent="-571500">
              <a:buFont typeface="Arial" charset="0"/>
              <a:buChar char="•"/>
            </a:pPr>
            <a:endParaRPr lang="en-AU" dirty="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Allows for the static </a:t>
            </a:r>
            <a:r>
              <a:rPr lang="en-AU" dirty="0" err="1" smtClean="0">
                <a:solidFill>
                  <a:schemeClr val="bg1"/>
                </a:solidFill>
                <a:latin typeface="Lato" charset="0"/>
                <a:ea typeface="Lato" charset="0"/>
                <a:cs typeface="Lato" charset="0"/>
              </a:rPr>
              <a:t>config</a:t>
            </a:r>
            <a:r>
              <a:rPr lang="en-AU" dirty="0" smtClean="0">
                <a:solidFill>
                  <a:schemeClr val="bg1"/>
                </a:solidFill>
                <a:latin typeface="Lato" charset="0"/>
                <a:ea typeface="Lato" charset="0"/>
                <a:cs typeface="Lato" charset="0"/>
              </a:rPr>
              <a:t> of non-</a:t>
            </a:r>
            <a:r>
              <a:rPr lang="en-AU" dirty="0" err="1" smtClean="0">
                <a:solidFill>
                  <a:schemeClr val="bg1"/>
                </a:solidFill>
                <a:latin typeface="Lato" charset="0"/>
                <a:ea typeface="Lato" charset="0"/>
                <a:cs typeface="Lato" charset="0"/>
              </a:rPr>
              <a:t>suicideCrypt</a:t>
            </a:r>
            <a:r>
              <a:rPr lang="en-AU" dirty="0" smtClean="0">
                <a:solidFill>
                  <a:schemeClr val="bg1"/>
                </a:solidFill>
                <a:latin typeface="Lato" charset="0"/>
                <a:ea typeface="Lato" charset="0"/>
                <a:cs typeface="Lato" charset="0"/>
              </a:rPr>
              <a:t> volumes + custom unmount scripts</a:t>
            </a:r>
          </a:p>
          <a:p>
            <a:pPr marL="571500" indent="-571500">
              <a:buFont typeface="Arial" charset="0"/>
              <a:buChar char="•"/>
            </a:pPr>
            <a:endParaRPr lang="en-AU" dirty="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Can enable or disable specific plugins</a:t>
            </a:r>
          </a:p>
          <a:p>
            <a:pPr marL="571500" indent="-571500">
              <a:buFont typeface="Arial" charset="0"/>
              <a:buChar char="•"/>
            </a:pPr>
            <a:endParaRPr lang="en-AU" dirty="0">
              <a:solidFill>
                <a:schemeClr val="bg1"/>
              </a:solidFill>
              <a:latin typeface="Lato" charset="0"/>
              <a:ea typeface="Lato" charset="0"/>
              <a:cs typeface="Lato" charset="0"/>
            </a:endParaRPr>
          </a:p>
          <a:p>
            <a:pPr marL="571500" indent="-571500">
              <a:buFont typeface="Arial" charset="0"/>
              <a:buChar char="•"/>
            </a:pPr>
            <a:r>
              <a:rPr lang="en-AU" dirty="0" smtClean="0">
                <a:solidFill>
                  <a:schemeClr val="bg1"/>
                </a:solidFill>
                <a:latin typeface="Lato" charset="0"/>
                <a:ea typeface="Lato" charset="0"/>
                <a:cs typeface="Lato" charset="0"/>
              </a:rPr>
              <a:t>In built monitors can be tweaked for </a:t>
            </a:r>
            <a:r>
              <a:rPr lang="en-AU" dirty="0" err="1" smtClean="0">
                <a:solidFill>
                  <a:schemeClr val="bg1"/>
                </a:solidFill>
                <a:latin typeface="Lato" charset="0"/>
                <a:ea typeface="Lato" charset="0"/>
                <a:cs typeface="Lato" charset="0"/>
              </a:rPr>
              <a:t>paniclevel</a:t>
            </a:r>
            <a:r>
              <a:rPr lang="en-AU" dirty="0" smtClean="0">
                <a:solidFill>
                  <a:schemeClr val="bg1"/>
                </a:solidFill>
                <a:latin typeface="Lato" charset="0"/>
                <a:ea typeface="Lato" charset="0"/>
                <a:cs typeface="Lato" charset="0"/>
              </a:rPr>
              <a:t> that triggers events</a:t>
            </a:r>
            <a:endParaRPr lang="en-AU" dirty="0">
              <a:solidFill>
                <a:schemeClr val="bg1"/>
              </a:solidFill>
              <a:latin typeface="Lato" charset="0"/>
              <a:ea typeface="Lato" charset="0"/>
              <a:cs typeface="Lato" charset="0"/>
            </a:endParaRPr>
          </a:p>
        </p:txBody>
      </p:sp>
      <p:sp>
        <p:nvSpPr>
          <p:cNvPr id="2" name="TextBox 1"/>
          <p:cNvSpPr txBox="1"/>
          <p:nvPr/>
        </p:nvSpPr>
        <p:spPr>
          <a:xfrm>
            <a:off x="507506" y="2574449"/>
            <a:ext cx="12716933" cy="9694962"/>
          </a:xfrm>
          <a:prstGeom prst="rect">
            <a:avLst/>
          </a:prstGeom>
          <a:noFill/>
        </p:spPr>
        <p:txBody>
          <a:bodyPr wrap="square" rtlCol="0">
            <a:spAutoFit/>
          </a:bodyPr>
          <a:lstStyle/>
          <a:p>
            <a:r>
              <a:rPr lang="en-US" sz="2400" dirty="0" err="1">
                <a:solidFill>
                  <a:schemeClr val="tx2"/>
                </a:solidFill>
                <a:latin typeface="Consolas" charset="0"/>
                <a:ea typeface="Consolas" charset="0"/>
                <a:cs typeface="Consolas" charset="0"/>
              </a:rPr>
              <a:t>root@Tiny</a:t>
            </a:r>
            <a:r>
              <a:rPr lang="en-US" sz="2400" dirty="0" smtClean="0">
                <a:solidFill>
                  <a:schemeClr val="tx2"/>
                </a:solidFill>
                <a:latin typeface="Consolas" charset="0"/>
                <a:ea typeface="Consolas" charset="0"/>
                <a:cs typeface="Consolas" charset="0"/>
              </a:rPr>
              <a:t>:# </a:t>
            </a:r>
            <a:r>
              <a:rPr lang="en-US" sz="2400" dirty="0">
                <a:solidFill>
                  <a:schemeClr val="tx2"/>
                </a:solidFill>
                <a:latin typeface="Consolas" charset="0"/>
                <a:ea typeface="Consolas" charset="0"/>
                <a:cs typeface="Consolas" charset="0"/>
              </a:rPr>
              <a:t>cat </a:t>
            </a:r>
            <a:r>
              <a:rPr lang="en-US" sz="2400" dirty="0" smtClean="0">
                <a:solidFill>
                  <a:schemeClr val="tx2"/>
                </a:solidFill>
                <a:latin typeface="Consolas" charset="0"/>
                <a:ea typeface="Consolas" charset="0"/>
                <a:cs typeface="Consolas" charset="0"/>
              </a:rPr>
              <a:t>/</a:t>
            </a:r>
            <a:r>
              <a:rPr lang="en-US" sz="2400" dirty="0" err="1" smtClean="0">
                <a:solidFill>
                  <a:schemeClr val="tx2"/>
                </a:solidFill>
                <a:latin typeface="Consolas" charset="0"/>
                <a:ea typeface="Consolas" charset="0"/>
                <a:cs typeface="Consolas" charset="0"/>
              </a:rPr>
              <a:t>etc</a:t>
            </a:r>
            <a:r>
              <a:rPr lang="en-US" sz="2400" dirty="0" smtClean="0">
                <a:solidFill>
                  <a:schemeClr val="tx2"/>
                </a:solidFill>
                <a:latin typeface="Consolas" charset="0"/>
                <a:ea typeface="Consolas" charset="0"/>
                <a:cs typeface="Consolas" charset="0"/>
              </a:rPr>
              <a:t>/</a:t>
            </a:r>
            <a:r>
              <a:rPr lang="en-US" sz="2400" dirty="0" err="1" smtClean="0">
                <a:solidFill>
                  <a:schemeClr val="tx2"/>
                </a:solidFill>
                <a:latin typeface="Consolas" charset="0"/>
                <a:ea typeface="Consolas" charset="0"/>
                <a:cs typeface="Consolas" charset="0"/>
              </a:rPr>
              <a:t>suicideCrypt</a:t>
            </a:r>
            <a:r>
              <a:rPr lang="en-US" sz="2400" dirty="0" smtClean="0">
                <a:solidFill>
                  <a:schemeClr val="tx2"/>
                </a:solidFill>
                <a:latin typeface="Consolas" charset="0"/>
                <a:ea typeface="Consolas" charset="0"/>
                <a:cs typeface="Consolas" charset="0"/>
              </a:rPr>
              <a:t>/</a:t>
            </a:r>
            <a:r>
              <a:rPr lang="en-US" sz="2400" dirty="0" err="1" smtClean="0">
                <a:solidFill>
                  <a:schemeClr val="tx2"/>
                </a:solidFill>
                <a:latin typeface="Consolas" charset="0"/>
                <a:ea typeface="Consolas" charset="0"/>
                <a:cs typeface="Consolas" charset="0"/>
              </a:rPr>
              <a:t>suicideCryptd.conf</a:t>
            </a:r>
            <a:r>
              <a:rPr lang="en-US" sz="2400" dirty="0">
                <a:solidFill>
                  <a:schemeClr val="tx2"/>
                </a:solidFill>
                <a:latin typeface="Consolas" charset="0"/>
                <a:ea typeface="Consolas" charset="0"/>
                <a:cs typeface="Consolas" charset="0"/>
              </a:rPr>
              <a:t> </a:t>
            </a:r>
          </a:p>
          <a:p>
            <a:r>
              <a:rPr lang="en-US" sz="2400" dirty="0">
                <a:solidFill>
                  <a:schemeClr val="tx2"/>
                </a:solidFill>
                <a:latin typeface="Consolas" charset="0"/>
                <a:ea typeface="Consolas" charset="0"/>
                <a:cs typeface="Consolas" charset="0"/>
              </a:rPr>
              <a:t># </a:t>
            </a:r>
            <a:r>
              <a:rPr lang="en-US" sz="2400" dirty="0" err="1">
                <a:solidFill>
                  <a:schemeClr val="tx2"/>
                </a:solidFill>
                <a:latin typeface="Consolas" charset="0"/>
                <a:ea typeface="Consolas" charset="0"/>
                <a:cs typeface="Consolas" charset="0"/>
              </a:rPr>
              <a:t>Conf</a:t>
            </a:r>
            <a:r>
              <a:rPr lang="en-US" sz="2400" dirty="0">
                <a:solidFill>
                  <a:schemeClr val="tx2"/>
                </a:solidFill>
                <a:latin typeface="Consolas" charset="0"/>
                <a:ea typeface="Consolas" charset="0"/>
                <a:cs typeface="Consolas" charset="0"/>
              </a:rPr>
              <a:t> file for </a:t>
            </a:r>
            <a:r>
              <a:rPr lang="en-US" sz="2400" dirty="0" err="1">
                <a:solidFill>
                  <a:schemeClr val="tx2"/>
                </a:solidFill>
                <a:latin typeface="Consolas" charset="0"/>
                <a:ea typeface="Consolas" charset="0"/>
                <a:cs typeface="Consolas" charset="0"/>
              </a:rPr>
              <a:t>suicideCryptd</a:t>
            </a:r>
            <a:endParaRPr lang="en-US" sz="2400" dirty="0">
              <a:solidFill>
                <a:schemeClr val="tx2"/>
              </a:solidFill>
              <a:latin typeface="Consolas" charset="0"/>
              <a:ea typeface="Consolas" charset="0"/>
              <a:cs typeface="Consolas" charset="0"/>
            </a:endParaRPr>
          </a:p>
          <a:p>
            <a:endParaRPr lang="en-US" sz="2400" dirty="0" smtClean="0">
              <a:solidFill>
                <a:schemeClr val="tx2"/>
              </a:solidFill>
              <a:latin typeface="Consolas" charset="0"/>
              <a:ea typeface="Consolas" charset="0"/>
              <a:cs typeface="Consolas" charset="0"/>
            </a:endParaRPr>
          </a:p>
          <a:p>
            <a:r>
              <a:rPr lang="en-US" sz="2400" dirty="0" err="1" smtClean="0">
                <a:solidFill>
                  <a:schemeClr val="tx2"/>
                </a:solidFill>
                <a:latin typeface="Consolas" charset="0"/>
                <a:ea typeface="Consolas" charset="0"/>
                <a:cs typeface="Consolas" charset="0"/>
              </a:rPr>
              <a:t>defaultresponse</a:t>
            </a:r>
            <a:r>
              <a:rPr lang="en-US" sz="2400" dirty="0" smtClean="0">
                <a:solidFill>
                  <a:schemeClr val="tx2"/>
                </a:solidFill>
                <a:latin typeface="Consolas" charset="0"/>
                <a:ea typeface="Consolas" charset="0"/>
                <a:cs typeface="Consolas" charset="0"/>
              </a:rPr>
              <a:t> </a:t>
            </a:r>
            <a:r>
              <a:rPr lang="en-US" sz="2400" dirty="0">
                <a:solidFill>
                  <a:schemeClr val="tx2"/>
                </a:solidFill>
                <a:latin typeface="Consolas" charset="0"/>
                <a:ea typeface="Consolas" charset="0"/>
                <a:cs typeface="Consolas" charset="0"/>
              </a:rPr>
              <a:t>= </a:t>
            </a:r>
            <a:r>
              <a:rPr lang="en-US" sz="2400" dirty="0" smtClean="0">
                <a:solidFill>
                  <a:schemeClr val="tx2"/>
                </a:solidFill>
                <a:latin typeface="Consolas" charset="0"/>
                <a:ea typeface="Consolas" charset="0"/>
                <a:cs typeface="Consolas" charset="0"/>
              </a:rPr>
              <a:t>destroy</a:t>
            </a:r>
            <a:endParaRPr lang="en-US" sz="2400" dirty="0">
              <a:solidFill>
                <a:schemeClr val="tx2"/>
              </a:solidFill>
              <a:latin typeface="Consolas" charset="0"/>
              <a:ea typeface="Consolas" charset="0"/>
              <a:cs typeface="Consolas" charset="0"/>
            </a:endParaRPr>
          </a:p>
          <a:p>
            <a:r>
              <a:rPr lang="en-US" sz="2400" dirty="0" smtClean="0">
                <a:solidFill>
                  <a:schemeClr val="tx2"/>
                </a:solidFill>
                <a:latin typeface="Consolas" charset="0"/>
                <a:ea typeface="Consolas" charset="0"/>
                <a:cs typeface="Consolas" charset="0"/>
              </a:rPr>
              <a:t># </a:t>
            </a:r>
            <a:r>
              <a:rPr lang="en-US" sz="2400" dirty="0" err="1" smtClean="0">
                <a:solidFill>
                  <a:schemeClr val="tx2"/>
                </a:solidFill>
                <a:latin typeface="Consolas" charset="0"/>
                <a:ea typeface="Consolas" charset="0"/>
                <a:cs typeface="Consolas" charset="0"/>
              </a:rPr>
              <a:t>unmountcmd</a:t>
            </a:r>
            <a:r>
              <a:rPr lang="en-US" sz="2400" dirty="0" smtClean="0">
                <a:solidFill>
                  <a:schemeClr val="tx2"/>
                </a:solidFill>
                <a:latin typeface="Consolas" charset="0"/>
                <a:ea typeface="Consolas" charset="0"/>
                <a:cs typeface="Consolas" charset="0"/>
              </a:rPr>
              <a:t> </a:t>
            </a:r>
            <a:r>
              <a:rPr lang="en-US" sz="2400" dirty="0">
                <a:solidFill>
                  <a:schemeClr val="tx2"/>
                </a:solidFill>
                <a:latin typeface="Consolas" charset="0"/>
                <a:ea typeface="Consolas" charset="0"/>
                <a:cs typeface="Consolas" charset="0"/>
              </a:rPr>
              <a:t>= "/</a:t>
            </a:r>
            <a:r>
              <a:rPr lang="en-US" sz="2400" dirty="0" err="1">
                <a:solidFill>
                  <a:schemeClr val="tx2"/>
                </a:solidFill>
                <a:latin typeface="Consolas" charset="0"/>
                <a:ea typeface="Consolas" charset="0"/>
                <a:cs typeface="Consolas" charset="0"/>
              </a:rPr>
              <a:t>usr</a:t>
            </a:r>
            <a:r>
              <a:rPr lang="en-US" sz="2400" dirty="0">
                <a:solidFill>
                  <a:schemeClr val="tx2"/>
                </a:solidFill>
                <a:latin typeface="Consolas" charset="0"/>
                <a:ea typeface="Consolas" charset="0"/>
                <a:cs typeface="Consolas" charset="0"/>
              </a:rPr>
              <a:t>/local/bin/</a:t>
            </a:r>
            <a:r>
              <a:rPr lang="en-US" sz="2400" dirty="0" err="1">
                <a:solidFill>
                  <a:schemeClr val="tx2"/>
                </a:solidFill>
                <a:latin typeface="Consolas" charset="0"/>
                <a:ea typeface="Consolas" charset="0"/>
                <a:cs typeface="Consolas" charset="0"/>
              </a:rPr>
              <a:t>suicideCrypt.pl</a:t>
            </a:r>
            <a:r>
              <a:rPr lang="en-US" sz="2400" dirty="0">
                <a:solidFill>
                  <a:schemeClr val="tx2"/>
                </a:solidFill>
                <a:latin typeface="Consolas" charset="0"/>
                <a:ea typeface="Consolas" charset="0"/>
                <a:cs typeface="Consolas" charset="0"/>
              </a:rPr>
              <a:t> -y -</a:t>
            </a:r>
            <a:r>
              <a:rPr lang="en-US" sz="2400" dirty="0" smtClean="0">
                <a:solidFill>
                  <a:schemeClr val="tx2"/>
                </a:solidFill>
                <a:latin typeface="Consolas" charset="0"/>
                <a:ea typeface="Consolas" charset="0"/>
                <a:cs typeface="Consolas" charset="0"/>
              </a:rPr>
              <a:t>u”</a:t>
            </a:r>
            <a:endParaRPr lang="en-US" sz="2400" dirty="0">
              <a:solidFill>
                <a:schemeClr val="tx2"/>
              </a:solidFill>
              <a:latin typeface="Consolas" charset="0"/>
              <a:ea typeface="Consolas" charset="0"/>
              <a:cs typeface="Consolas" charset="0"/>
            </a:endParaRPr>
          </a:p>
          <a:p>
            <a:r>
              <a:rPr lang="en-US" sz="2400" dirty="0" smtClean="0">
                <a:solidFill>
                  <a:schemeClr val="tx2"/>
                </a:solidFill>
                <a:latin typeface="Consolas" charset="0"/>
                <a:ea typeface="Consolas" charset="0"/>
                <a:cs typeface="Consolas" charset="0"/>
              </a:rPr>
              <a:t># </a:t>
            </a:r>
            <a:r>
              <a:rPr lang="en-US" sz="2400" dirty="0" err="1" smtClean="0">
                <a:solidFill>
                  <a:schemeClr val="tx2"/>
                </a:solidFill>
                <a:latin typeface="Consolas" charset="0"/>
                <a:ea typeface="Consolas" charset="0"/>
                <a:cs typeface="Consolas" charset="0"/>
              </a:rPr>
              <a:t>destroycmd</a:t>
            </a:r>
            <a:r>
              <a:rPr lang="en-US" sz="2400" dirty="0" smtClean="0">
                <a:solidFill>
                  <a:schemeClr val="tx2"/>
                </a:solidFill>
                <a:latin typeface="Consolas" charset="0"/>
                <a:ea typeface="Consolas" charset="0"/>
                <a:cs typeface="Consolas" charset="0"/>
              </a:rPr>
              <a:t> </a:t>
            </a:r>
            <a:r>
              <a:rPr lang="en-US" sz="2400" dirty="0">
                <a:solidFill>
                  <a:schemeClr val="tx2"/>
                </a:solidFill>
                <a:latin typeface="Consolas" charset="0"/>
                <a:ea typeface="Consolas" charset="0"/>
                <a:cs typeface="Consolas" charset="0"/>
              </a:rPr>
              <a:t>= "/</a:t>
            </a:r>
            <a:r>
              <a:rPr lang="en-US" sz="2400" dirty="0" err="1">
                <a:solidFill>
                  <a:schemeClr val="tx2"/>
                </a:solidFill>
                <a:latin typeface="Consolas" charset="0"/>
                <a:ea typeface="Consolas" charset="0"/>
                <a:cs typeface="Consolas" charset="0"/>
              </a:rPr>
              <a:t>usr</a:t>
            </a:r>
            <a:r>
              <a:rPr lang="en-US" sz="2400" dirty="0">
                <a:solidFill>
                  <a:schemeClr val="tx2"/>
                </a:solidFill>
                <a:latin typeface="Consolas" charset="0"/>
                <a:ea typeface="Consolas" charset="0"/>
                <a:cs typeface="Consolas" charset="0"/>
              </a:rPr>
              <a:t>/local/bin/</a:t>
            </a:r>
            <a:r>
              <a:rPr lang="en-US" sz="2400" dirty="0" err="1">
                <a:solidFill>
                  <a:schemeClr val="tx2"/>
                </a:solidFill>
                <a:latin typeface="Consolas" charset="0"/>
                <a:ea typeface="Consolas" charset="0"/>
                <a:cs typeface="Consolas" charset="0"/>
              </a:rPr>
              <a:t>suicideCrypt.pl</a:t>
            </a:r>
            <a:r>
              <a:rPr lang="en-US" sz="2400" dirty="0">
                <a:solidFill>
                  <a:schemeClr val="tx2"/>
                </a:solidFill>
                <a:latin typeface="Consolas" charset="0"/>
                <a:ea typeface="Consolas" charset="0"/>
                <a:cs typeface="Consolas" charset="0"/>
              </a:rPr>
              <a:t> -y -d"</a:t>
            </a:r>
          </a:p>
          <a:p>
            <a:r>
              <a:rPr lang="en-US" sz="2400" dirty="0">
                <a:solidFill>
                  <a:schemeClr val="tx2"/>
                </a:solidFill>
                <a:latin typeface="Consolas" charset="0"/>
                <a:ea typeface="Consolas" charset="0"/>
                <a:cs typeface="Consolas" charset="0"/>
              </a:rPr>
              <a:t>verbose = </a:t>
            </a:r>
            <a:r>
              <a:rPr lang="en-US" sz="2400" dirty="0" smtClean="0">
                <a:solidFill>
                  <a:schemeClr val="tx2"/>
                </a:solidFill>
                <a:latin typeface="Consolas" charset="0"/>
                <a:ea typeface="Consolas" charset="0"/>
                <a:cs typeface="Consolas" charset="0"/>
              </a:rPr>
              <a:t>1</a:t>
            </a:r>
          </a:p>
          <a:p>
            <a:endParaRPr lang="en-US" sz="2400" dirty="0">
              <a:solidFill>
                <a:schemeClr val="tx2"/>
              </a:solidFill>
              <a:latin typeface="Consolas" charset="0"/>
              <a:ea typeface="Consolas" charset="0"/>
              <a:cs typeface="Consolas" charset="0"/>
            </a:endParaRPr>
          </a:p>
          <a:p>
            <a:r>
              <a:rPr lang="en-US" sz="2400" dirty="0">
                <a:solidFill>
                  <a:schemeClr val="tx2"/>
                </a:solidFill>
                <a:latin typeface="Consolas" charset="0"/>
                <a:ea typeface="Consolas" charset="0"/>
                <a:cs typeface="Consolas" charset="0"/>
              </a:rPr>
              <a:t>&lt;mounts&gt;</a:t>
            </a:r>
          </a:p>
          <a:p>
            <a:r>
              <a:rPr lang="en-US" sz="2400" dirty="0">
                <a:solidFill>
                  <a:schemeClr val="tx2"/>
                </a:solidFill>
                <a:latin typeface="Consolas" charset="0"/>
                <a:ea typeface="Consolas" charset="0"/>
                <a:cs typeface="Consolas" charset="0"/>
              </a:rPr>
              <a:t>  &lt;"/</a:t>
            </a:r>
            <a:r>
              <a:rPr lang="en-US" sz="2400" dirty="0" err="1">
                <a:solidFill>
                  <a:schemeClr val="tx2"/>
                </a:solidFill>
                <a:latin typeface="Consolas" charset="0"/>
                <a:ea typeface="Consolas" charset="0"/>
                <a:cs typeface="Consolas" charset="0"/>
              </a:rPr>
              <a:t>tmp</a:t>
            </a:r>
            <a:r>
              <a:rPr lang="en-US" sz="2400" dirty="0">
                <a:solidFill>
                  <a:schemeClr val="tx2"/>
                </a:solidFill>
                <a:latin typeface="Consolas" charset="0"/>
                <a:ea typeface="Consolas" charset="0"/>
                <a:cs typeface="Consolas" charset="0"/>
              </a:rPr>
              <a:t>/spam"&gt;</a:t>
            </a:r>
          </a:p>
          <a:p>
            <a:r>
              <a:rPr lang="en-US" sz="2400" dirty="0">
                <a:solidFill>
                  <a:schemeClr val="tx2"/>
                </a:solidFill>
                <a:latin typeface="Consolas" charset="0"/>
                <a:ea typeface="Consolas" charset="0"/>
                <a:cs typeface="Consolas" charset="0"/>
              </a:rPr>
              <a:t>    </a:t>
            </a:r>
            <a:r>
              <a:rPr lang="en-US" sz="2400" dirty="0" err="1">
                <a:solidFill>
                  <a:schemeClr val="tx2"/>
                </a:solidFill>
                <a:latin typeface="Consolas" charset="0"/>
                <a:ea typeface="Consolas" charset="0"/>
                <a:cs typeface="Consolas" charset="0"/>
              </a:rPr>
              <a:t>defaultresponse</a:t>
            </a:r>
            <a:r>
              <a:rPr lang="en-US" sz="2400" dirty="0">
                <a:solidFill>
                  <a:schemeClr val="tx2"/>
                </a:solidFill>
                <a:latin typeface="Consolas" charset="0"/>
                <a:ea typeface="Consolas" charset="0"/>
                <a:cs typeface="Consolas" charset="0"/>
              </a:rPr>
              <a:t> = ignore  </a:t>
            </a:r>
          </a:p>
          <a:p>
            <a:r>
              <a:rPr lang="en-US" sz="2400" dirty="0">
                <a:solidFill>
                  <a:schemeClr val="tx2"/>
                </a:solidFill>
                <a:latin typeface="Consolas" charset="0"/>
                <a:ea typeface="Consolas" charset="0"/>
                <a:cs typeface="Consolas" charset="0"/>
              </a:rPr>
              <a:t>    </a:t>
            </a:r>
            <a:r>
              <a:rPr lang="en-US" sz="2400" dirty="0" err="1">
                <a:solidFill>
                  <a:schemeClr val="tx2"/>
                </a:solidFill>
                <a:latin typeface="Consolas" charset="0"/>
                <a:ea typeface="Consolas" charset="0"/>
                <a:cs typeface="Consolas" charset="0"/>
              </a:rPr>
              <a:t>unmountcmd</a:t>
            </a:r>
            <a:r>
              <a:rPr lang="en-US" sz="2400" dirty="0">
                <a:solidFill>
                  <a:schemeClr val="tx2"/>
                </a:solidFill>
                <a:latin typeface="Consolas" charset="0"/>
                <a:ea typeface="Consolas" charset="0"/>
                <a:cs typeface="Consolas" charset="0"/>
              </a:rPr>
              <a:t>  = </a:t>
            </a:r>
            <a:r>
              <a:rPr lang="en-US" sz="2400" dirty="0" smtClean="0">
                <a:solidFill>
                  <a:schemeClr val="tx2"/>
                </a:solidFill>
                <a:latin typeface="Consolas" charset="0"/>
                <a:ea typeface="Consolas" charset="0"/>
                <a:cs typeface="Consolas" charset="0"/>
              </a:rPr>
              <a:t>”unmount -f"</a:t>
            </a:r>
            <a:r>
              <a:rPr lang="en-US" sz="2400" dirty="0">
                <a:solidFill>
                  <a:schemeClr val="tx2"/>
                </a:solidFill>
                <a:latin typeface="Consolas" charset="0"/>
                <a:ea typeface="Consolas" charset="0"/>
                <a:cs typeface="Consolas" charset="0"/>
              </a:rPr>
              <a:t> </a:t>
            </a:r>
          </a:p>
          <a:p>
            <a:r>
              <a:rPr lang="en-US" sz="2400" dirty="0">
                <a:solidFill>
                  <a:schemeClr val="tx2"/>
                </a:solidFill>
                <a:latin typeface="Consolas" charset="0"/>
                <a:ea typeface="Consolas" charset="0"/>
                <a:cs typeface="Consolas" charset="0"/>
              </a:rPr>
              <a:t>  &lt;/"/</a:t>
            </a:r>
            <a:r>
              <a:rPr lang="en-US" sz="2400" dirty="0" err="1">
                <a:solidFill>
                  <a:schemeClr val="tx2"/>
                </a:solidFill>
                <a:latin typeface="Consolas" charset="0"/>
                <a:ea typeface="Consolas" charset="0"/>
                <a:cs typeface="Consolas" charset="0"/>
              </a:rPr>
              <a:t>tmp</a:t>
            </a:r>
            <a:r>
              <a:rPr lang="en-US" sz="2400" dirty="0">
                <a:solidFill>
                  <a:schemeClr val="tx2"/>
                </a:solidFill>
                <a:latin typeface="Consolas" charset="0"/>
                <a:ea typeface="Consolas" charset="0"/>
                <a:cs typeface="Consolas" charset="0"/>
              </a:rPr>
              <a:t>/spam</a:t>
            </a:r>
            <a:r>
              <a:rPr lang="en-US" sz="2400" dirty="0" smtClean="0">
                <a:solidFill>
                  <a:schemeClr val="tx2"/>
                </a:solidFill>
                <a:latin typeface="Consolas" charset="0"/>
                <a:ea typeface="Consolas" charset="0"/>
                <a:cs typeface="Consolas" charset="0"/>
              </a:rPr>
              <a:t>"&gt;</a:t>
            </a:r>
          </a:p>
          <a:p>
            <a:r>
              <a:rPr lang="en-US" sz="2400" dirty="0">
                <a:solidFill>
                  <a:schemeClr val="tx2"/>
                </a:solidFill>
                <a:latin typeface="Consolas" charset="0"/>
                <a:ea typeface="Consolas" charset="0"/>
                <a:cs typeface="Consolas" charset="0"/>
              </a:rPr>
              <a:t>  </a:t>
            </a:r>
            <a:r>
              <a:rPr lang="en-US" sz="2400" dirty="0" smtClean="0">
                <a:solidFill>
                  <a:schemeClr val="tx2"/>
                </a:solidFill>
                <a:latin typeface="Consolas" charset="0"/>
                <a:ea typeface="Consolas" charset="0"/>
                <a:cs typeface="Consolas" charset="0"/>
              </a:rPr>
              <a:t>&lt;"/</a:t>
            </a:r>
            <a:r>
              <a:rPr lang="en-US" sz="2400" dirty="0" err="1" smtClean="0">
                <a:solidFill>
                  <a:schemeClr val="tx2"/>
                </a:solidFill>
                <a:latin typeface="Consolas" charset="0"/>
                <a:ea typeface="Consolas" charset="0"/>
                <a:cs typeface="Consolas" charset="0"/>
              </a:rPr>
              <a:t>mnt</a:t>
            </a:r>
            <a:r>
              <a:rPr lang="en-US" sz="2400" dirty="0" smtClean="0">
                <a:solidFill>
                  <a:schemeClr val="tx2"/>
                </a:solidFill>
                <a:latin typeface="Consolas" charset="0"/>
                <a:ea typeface="Consolas" charset="0"/>
                <a:cs typeface="Consolas" charset="0"/>
              </a:rPr>
              <a:t>"&gt;</a:t>
            </a:r>
            <a:endParaRPr lang="en-US" sz="2400" dirty="0">
              <a:solidFill>
                <a:schemeClr val="tx2"/>
              </a:solidFill>
              <a:latin typeface="Consolas" charset="0"/>
              <a:ea typeface="Consolas" charset="0"/>
              <a:cs typeface="Consolas" charset="0"/>
            </a:endParaRPr>
          </a:p>
          <a:p>
            <a:r>
              <a:rPr lang="en-US" sz="2400" dirty="0">
                <a:solidFill>
                  <a:schemeClr val="tx2"/>
                </a:solidFill>
                <a:latin typeface="Consolas" charset="0"/>
                <a:ea typeface="Consolas" charset="0"/>
                <a:cs typeface="Consolas" charset="0"/>
              </a:rPr>
              <a:t>    </a:t>
            </a:r>
            <a:r>
              <a:rPr lang="en-US" sz="2400" dirty="0" err="1">
                <a:solidFill>
                  <a:schemeClr val="tx2"/>
                </a:solidFill>
                <a:latin typeface="Consolas" charset="0"/>
                <a:ea typeface="Consolas" charset="0"/>
                <a:cs typeface="Consolas" charset="0"/>
              </a:rPr>
              <a:t>defaultresponse</a:t>
            </a:r>
            <a:r>
              <a:rPr lang="en-US" sz="2400" dirty="0">
                <a:solidFill>
                  <a:schemeClr val="tx2"/>
                </a:solidFill>
                <a:latin typeface="Consolas" charset="0"/>
                <a:ea typeface="Consolas" charset="0"/>
                <a:cs typeface="Consolas" charset="0"/>
              </a:rPr>
              <a:t> = </a:t>
            </a:r>
            <a:r>
              <a:rPr lang="en-US" sz="2400" dirty="0" smtClean="0">
                <a:solidFill>
                  <a:schemeClr val="tx2"/>
                </a:solidFill>
                <a:latin typeface="Consolas" charset="0"/>
                <a:ea typeface="Consolas" charset="0"/>
                <a:cs typeface="Consolas" charset="0"/>
              </a:rPr>
              <a:t>unmount</a:t>
            </a:r>
            <a:r>
              <a:rPr lang="en-US" sz="2400" dirty="0">
                <a:solidFill>
                  <a:schemeClr val="tx2"/>
                </a:solidFill>
                <a:latin typeface="Consolas" charset="0"/>
                <a:ea typeface="Consolas" charset="0"/>
                <a:cs typeface="Consolas" charset="0"/>
              </a:rPr>
              <a:t>  </a:t>
            </a:r>
          </a:p>
          <a:p>
            <a:r>
              <a:rPr lang="en-US" sz="2400" dirty="0">
                <a:solidFill>
                  <a:schemeClr val="tx2"/>
                </a:solidFill>
                <a:latin typeface="Consolas" charset="0"/>
                <a:ea typeface="Consolas" charset="0"/>
                <a:cs typeface="Consolas" charset="0"/>
              </a:rPr>
              <a:t>  </a:t>
            </a:r>
            <a:r>
              <a:rPr lang="en-US" sz="2400" dirty="0" smtClean="0">
                <a:solidFill>
                  <a:schemeClr val="tx2"/>
                </a:solidFill>
                <a:latin typeface="Consolas" charset="0"/>
                <a:ea typeface="Consolas" charset="0"/>
                <a:cs typeface="Consolas" charset="0"/>
              </a:rPr>
              <a:t>&lt;/"/</a:t>
            </a:r>
            <a:r>
              <a:rPr lang="en-US" sz="2400" dirty="0" err="1" smtClean="0">
                <a:solidFill>
                  <a:schemeClr val="tx2"/>
                </a:solidFill>
                <a:latin typeface="Consolas" charset="0"/>
                <a:ea typeface="Consolas" charset="0"/>
                <a:cs typeface="Consolas" charset="0"/>
              </a:rPr>
              <a:t>mnt</a:t>
            </a:r>
            <a:r>
              <a:rPr lang="en-US" sz="2400" dirty="0" smtClean="0">
                <a:solidFill>
                  <a:schemeClr val="tx2"/>
                </a:solidFill>
                <a:latin typeface="Consolas" charset="0"/>
                <a:ea typeface="Consolas" charset="0"/>
                <a:cs typeface="Consolas" charset="0"/>
              </a:rPr>
              <a:t>"&gt;</a:t>
            </a:r>
            <a:endParaRPr lang="en-US" sz="2400" dirty="0">
              <a:solidFill>
                <a:schemeClr val="tx2"/>
              </a:solidFill>
              <a:latin typeface="Consolas" charset="0"/>
              <a:ea typeface="Consolas" charset="0"/>
              <a:cs typeface="Consolas" charset="0"/>
            </a:endParaRPr>
          </a:p>
          <a:p>
            <a:r>
              <a:rPr lang="en-US" sz="2400" dirty="0">
                <a:solidFill>
                  <a:schemeClr val="tx2"/>
                </a:solidFill>
                <a:latin typeface="Consolas" charset="0"/>
                <a:ea typeface="Consolas" charset="0"/>
                <a:cs typeface="Consolas" charset="0"/>
              </a:rPr>
              <a:t>&lt;/mounts&gt;</a:t>
            </a:r>
          </a:p>
          <a:p>
            <a:endParaRPr lang="en-US" sz="2400" dirty="0">
              <a:solidFill>
                <a:schemeClr val="tx2"/>
              </a:solidFill>
              <a:latin typeface="Consolas" charset="0"/>
              <a:ea typeface="Consolas" charset="0"/>
              <a:cs typeface="Consolas" charset="0"/>
            </a:endParaRPr>
          </a:p>
          <a:p>
            <a:r>
              <a:rPr lang="en-US" sz="2400" dirty="0">
                <a:solidFill>
                  <a:schemeClr val="tx2"/>
                </a:solidFill>
                <a:latin typeface="Consolas" charset="0"/>
                <a:ea typeface="Consolas" charset="0"/>
                <a:cs typeface="Consolas" charset="0"/>
              </a:rPr>
              <a:t>&lt;logs&gt;</a:t>
            </a:r>
          </a:p>
          <a:p>
            <a:r>
              <a:rPr lang="en-US" sz="2400" dirty="0">
                <a:solidFill>
                  <a:schemeClr val="tx2"/>
                </a:solidFill>
                <a:latin typeface="Consolas" charset="0"/>
                <a:ea typeface="Consolas" charset="0"/>
                <a:cs typeface="Consolas" charset="0"/>
              </a:rPr>
              <a:t>  &lt;</a:t>
            </a:r>
            <a:r>
              <a:rPr lang="en-US" sz="2400" dirty="0" err="1">
                <a:solidFill>
                  <a:schemeClr val="tx2"/>
                </a:solidFill>
                <a:latin typeface="Consolas" charset="0"/>
                <a:ea typeface="Consolas" charset="0"/>
                <a:cs typeface="Consolas" charset="0"/>
              </a:rPr>
              <a:t>ossec</a:t>
            </a:r>
            <a:r>
              <a:rPr lang="en-US" sz="2400" dirty="0">
                <a:solidFill>
                  <a:schemeClr val="tx2"/>
                </a:solidFill>
                <a:latin typeface="Consolas" charset="0"/>
                <a:ea typeface="Consolas" charset="0"/>
                <a:cs typeface="Consolas" charset="0"/>
              </a:rPr>
              <a:t>&gt;</a:t>
            </a:r>
          </a:p>
          <a:p>
            <a:r>
              <a:rPr lang="en-US" sz="2400" dirty="0">
                <a:solidFill>
                  <a:schemeClr val="tx2"/>
                </a:solidFill>
                <a:latin typeface="Consolas" charset="0"/>
                <a:ea typeface="Consolas" charset="0"/>
                <a:cs typeface="Consolas" charset="0"/>
              </a:rPr>
              <a:t>    enabled = 1</a:t>
            </a:r>
          </a:p>
          <a:p>
            <a:r>
              <a:rPr lang="en-US" sz="2400" dirty="0">
                <a:solidFill>
                  <a:schemeClr val="tx2"/>
                </a:solidFill>
                <a:latin typeface="Consolas" charset="0"/>
                <a:ea typeface="Consolas" charset="0"/>
                <a:cs typeface="Consolas" charset="0"/>
              </a:rPr>
              <a:t>    location = "/</a:t>
            </a:r>
            <a:r>
              <a:rPr lang="en-US" sz="2400" dirty="0" err="1">
                <a:solidFill>
                  <a:schemeClr val="tx2"/>
                </a:solidFill>
                <a:latin typeface="Consolas" charset="0"/>
                <a:ea typeface="Consolas" charset="0"/>
                <a:cs typeface="Consolas" charset="0"/>
              </a:rPr>
              <a:t>var</a:t>
            </a:r>
            <a:r>
              <a:rPr lang="en-US" sz="2400" dirty="0">
                <a:solidFill>
                  <a:schemeClr val="tx2"/>
                </a:solidFill>
                <a:latin typeface="Consolas" charset="0"/>
                <a:ea typeface="Consolas" charset="0"/>
                <a:cs typeface="Consolas" charset="0"/>
              </a:rPr>
              <a:t>/</a:t>
            </a:r>
            <a:r>
              <a:rPr lang="en-US" sz="2400" dirty="0" err="1">
                <a:solidFill>
                  <a:schemeClr val="tx2"/>
                </a:solidFill>
                <a:latin typeface="Consolas" charset="0"/>
                <a:ea typeface="Consolas" charset="0"/>
                <a:cs typeface="Consolas" charset="0"/>
              </a:rPr>
              <a:t>ossec</a:t>
            </a:r>
            <a:r>
              <a:rPr lang="en-US" sz="2400" dirty="0">
                <a:solidFill>
                  <a:schemeClr val="tx2"/>
                </a:solidFill>
                <a:latin typeface="Consolas" charset="0"/>
                <a:ea typeface="Consolas" charset="0"/>
                <a:cs typeface="Consolas" charset="0"/>
              </a:rPr>
              <a:t>/logs/alerts/</a:t>
            </a:r>
            <a:r>
              <a:rPr lang="en-US" sz="2400" dirty="0" err="1">
                <a:solidFill>
                  <a:schemeClr val="tx2"/>
                </a:solidFill>
                <a:latin typeface="Consolas" charset="0"/>
                <a:ea typeface="Consolas" charset="0"/>
                <a:cs typeface="Consolas" charset="0"/>
              </a:rPr>
              <a:t>alerts.log</a:t>
            </a:r>
            <a:r>
              <a:rPr lang="en-US" sz="2400" dirty="0">
                <a:solidFill>
                  <a:schemeClr val="tx2"/>
                </a:solidFill>
                <a:latin typeface="Consolas" charset="0"/>
                <a:ea typeface="Consolas" charset="0"/>
                <a:cs typeface="Consolas" charset="0"/>
              </a:rPr>
              <a:t>"</a:t>
            </a:r>
          </a:p>
          <a:p>
            <a:r>
              <a:rPr lang="en-US" sz="2400" dirty="0">
                <a:solidFill>
                  <a:schemeClr val="tx2"/>
                </a:solidFill>
                <a:latin typeface="Consolas" charset="0"/>
                <a:ea typeface="Consolas" charset="0"/>
                <a:cs typeface="Consolas" charset="0"/>
              </a:rPr>
              <a:t>    </a:t>
            </a:r>
            <a:r>
              <a:rPr lang="en-US" sz="2400" dirty="0" err="1">
                <a:solidFill>
                  <a:schemeClr val="tx2"/>
                </a:solidFill>
                <a:latin typeface="Consolas" charset="0"/>
                <a:ea typeface="Consolas" charset="0"/>
                <a:cs typeface="Consolas" charset="0"/>
              </a:rPr>
              <a:t>paniclevel</a:t>
            </a:r>
            <a:r>
              <a:rPr lang="en-US" sz="2400" dirty="0">
                <a:solidFill>
                  <a:schemeClr val="tx2"/>
                </a:solidFill>
                <a:latin typeface="Consolas" charset="0"/>
                <a:ea typeface="Consolas" charset="0"/>
                <a:cs typeface="Consolas" charset="0"/>
              </a:rPr>
              <a:t> = 11</a:t>
            </a:r>
          </a:p>
          <a:p>
            <a:r>
              <a:rPr lang="en-US" sz="2400" dirty="0">
                <a:solidFill>
                  <a:schemeClr val="tx2"/>
                </a:solidFill>
                <a:latin typeface="Consolas" charset="0"/>
                <a:ea typeface="Consolas" charset="0"/>
                <a:cs typeface="Consolas" charset="0"/>
              </a:rPr>
              <a:t>    </a:t>
            </a:r>
            <a:r>
              <a:rPr lang="en-US" sz="2400" dirty="0" err="1">
                <a:solidFill>
                  <a:schemeClr val="tx2"/>
                </a:solidFill>
                <a:latin typeface="Consolas" charset="0"/>
                <a:ea typeface="Consolas" charset="0"/>
                <a:cs typeface="Consolas" charset="0"/>
              </a:rPr>
              <a:t>defaultresponse</a:t>
            </a:r>
            <a:r>
              <a:rPr lang="en-US" sz="2400" dirty="0">
                <a:solidFill>
                  <a:schemeClr val="tx2"/>
                </a:solidFill>
                <a:latin typeface="Consolas" charset="0"/>
                <a:ea typeface="Consolas" charset="0"/>
                <a:cs typeface="Consolas" charset="0"/>
              </a:rPr>
              <a:t> = destroy</a:t>
            </a:r>
          </a:p>
          <a:p>
            <a:r>
              <a:rPr lang="en-US" sz="2400" dirty="0">
                <a:solidFill>
                  <a:schemeClr val="tx2"/>
                </a:solidFill>
                <a:latin typeface="Consolas" charset="0"/>
                <a:ea typeface="Consolas" charset="0"/>
                <a:cs typeface="Consolas" charset="0"/>
              </a:rPr>
              <a:t>  &lt;/</a:t>
            </a:r>
            <a:r>
              <a:rPr lang="en-US" sz="2400" dirty="0" err="1">
                <a:solidFill>
                  <a:schemeClr val="tx2"/>
                </a:solidFill>
                <a:latin typeface="Consolas" charset="0"/>
                <a:ea typeface="Consolas" charset="0"/>
                <a:cs typeface="Consolas" charset="0"/>
              </a:rPr>
              <a:t>ossec</a:t>
            </a:r>
            <a:r>
              <a:rPr lang="en-US" sz="2400" dirty="0">
                <a:solidFill>
                  <a:schemeClr val="tx2"/>
                </a:solidFill>
                <a:latin typeface="Consolas" charset="0"/>
                <a:ea typeface="Consolas" charset="0"/>
                <a:cs typeface="Consolas" charset="0"/>
              </a:rPr>
              <a:t>&gt;</a:t>
            </a:r>
          </a:p>
          <a:p>
            <a:r>
              <a:rPr lang="en-US" sz="2400" dirty="0">
                <a:solidFill>
                  <a:schemeClr val="tx2"/>
                </a:solidFill>
                <a:latin typeface="Consolas" charset="0"/>
                <a:ea typeface="Consolas" charset="0"/>
                <a:cs typeface="Consolas" charset="0"/>
              </a:rPr>
              <a:t> </a:t>
            </a:r>
            <a:r>
              <a:rPr lang="mr-IN" sz="2400" dirty="0" smtClean="0">
                <a:solidFill>
                  <a:schemeClr val="tx2"/>
                </a:solidFill>
                <a:latin typeface="Consolas" charset="0"/>
                <a:ea typeface="Consolas" charset="0"/>
                <a:cs typeface="Consolas" charset="0"/>
              </a:rPr>
              <a:t>…</a:t>
            </a:r>
            <a:endParaRPr lang="en-US" sz="2400" dirty="0">
              <a:solidFill>
                <a:schemeClr val="tx2"/>
              </a:solidFill>
              <a:latin typeface="Consolas" charset="0"/>
              <a:ea typeface="Consolas" charset="0"/>
              <a:cs typeface="Consolas" charset="0"/>
            </a:endParaRPr>
          </a:p>
        </p:txBody>
      </p:sp>
      <p:sp>
        <p:nvSpPr>
          <p:cNvPr id="21" name="Rectangle 20"/>
          <p:cNvSpPr>
            <a:spLocks/>
          </p:cNvSpPr>
          <p:nvPr/>
        </p:nvSpPr>
        <p:spPr bwMode="auto">
          <a:xfrm>
            <a:off x="5351023" y="962777"/>
            <a:ext cx="2414123"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err="1" smtClean="0">
                <a:solidFill>
                  <a:schemeClr val="tx2"/>
                </a:solidFill>
                <a:latin typeface="Lato" charset="0"/>
                <a:ea typeface="Lato" charset="0"/>
                <a:cs typeface="Lato" charset="0"/>
                <a:sym typeface="Bebas Neue" charset="0"/>
              </a:rPr>
              <a:t>Config</a:t>
            </a:r>
            <a:endParaRPr lang="en-US" sz="6400" b="1" dirty="0" smtClean="0">
              <a:solidFill>
                <a:schemeClr val="tx2"/>
              </a:solidFill>
              <a:latin typeface="Lato" charset="0"/>
              <a:ea typeface="Lato" charset="0"/>
              <a:cs typeface="Lato" charset="0"/>
              <a:sym typeface="Bebas Neue" charset="0"/>
            </a:endParaRPr>
          </a:p>
        </p:txBody>
      </p:sp>
      <p:sp>
        <p:nvSpPr>
          <p:cNvPr id="23" name="Rectangle 22"/>
          <p:cNvSpPr/>
          <p:nvPr/>
        </p:nvSpPr>
        <p:spPr>
          <a:xfrm>
            <a:off x="6055131" y="215032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grpSp>
        <p:nvGrpSpPr>
          <p:cNvPr id="24" name="Group 23"/>
          <p:cNvGrpSpPr/>
          <p:nvPr/>
        </p:nvGrpSpPr>
        <p:grpSpPr>
          <a:xfrm>
            <a:off x="6128118" y="415181"/>
            <a:ext cx="1071899" cy="277112"/>
            <a:chOff x="11326306" y="907624"/>
            <a:chExt cx="1071899" cy="277112"/>
          </a:xfrm>
        </p:grpSpPr>
        <p:sp>
          <p:nvSpPr>
            <p:cNvPr id="25"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2"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9789682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6218" y="4175311"/>
            <a:ext cx="7438865" cy="8129440"/>
          </a:xfrm>
          <a:prstGeom prst="rect">
            <a:avLst/>
          </a:prstGeom>
        </p:spPr>
      </p:pic>
      <p:sp>
        <p:nvSpPr>
          <p:cNvPr id="69" name="Rectangle 68"/>
          <p:cNvSpPr>
            <a:spLocks/>
          </p:cNvSpPr>
          <p:nvPr/>
        </p:nvSpPr>
        <p:spPr bwMode="auto">
          <a:xfrm>
            <a:off x="10761776" y="928308"/>
            <a:ext cx="2912657"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DEMO?</a:t>
            </a:r>
            <a:endParaRPr lang="en-US" sz="6400" b="1" dirty="0">
              <a:solidFill>
                <a:schemeClr val="tx2"/>
              </a:solidFill>
              <a:latin typeface="Lato" charset="0"/>
              <a:ea typeface="Lato" charset="0"/>
              <a:cs typeface="Lato" charset="0"/>
              <a:sym typeface="Bebas Neue" charset="0"/>
            </a:endParaRPr>
          </a:p>
        </p:txBody>
      </p:sp>
      <p:sp>
        <p:nvSpPr>
          <p:cNvPr id="80" name="Rectangle 79"/>
          <p:cNvSpPr/>
          <p:nvPr/>
        </p:nvSpPr>
        <p:spPr>
          <a:xfrm>
            <a:off x="11715185" y="251441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pic>
        <p:nvPicPr>
          <p:cNvPr id="3" name="Picture Placeholder 2"/>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12922" r="12922"/>
          <a:stretch>
            <a:fillRect/>
          </a:stretch>
        </p:blipFill>
        <p:spPr>
          <a:xfrm>
            <a:off x="8888931" y="4629686"/>
            <a:ext cx="6401043" cy="3839046"/>
          </a:xfrm>
        </p:spPr>
      </p:pic>
    </p:spTree>
    <p:extLst>
      <p:ext uri="{BB962C8B-B14F-4D97-AF65-F5344CB8AC3E}">
        <p14:creationId xmlns:p14="http://schemas.microsoft.com/office/powerpoint/2010/main" val="1770272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a:spLocks/>
          </p:cNvSpPr>
          <p:nvPr/>
        </p:nvSpPr>
        <p:spPr bwMode="auto">
          <a:xfrm>
            <a:off x="11440649" y="928308"/>
            <a:ext cx="1554913"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So</a:t>
            </a:r>
            <a:r>
              <a:rPr lang="mr-IN" sz="6400" b="1" dirty="0" smtClean="0">
                <a:solidFill>
                  <a:schemeClr val="tx2"/>
                </a:solidFill>
                <a:latin typeface="Lato" charset="0"/>
                <a:ea typeface="Lato" charset="0"/>
                <a:cs typeface="Lato" charset="0"/>
                <a:sym typeface="Bebas Neue" charset="0"/>
              </a:rPr>
              <a:t>…</a:t>
            </a:r>
            <a:endParaRPr lang="en-US" sz="6400" b="1" dirty="0">
              <a:solidFill>
                <a:schemeClr val="tx2"/>
              </a:solidFill>
              <a:latin typeface="Lato" charset="0"/>
              <a:ea typeface="Lato" charset="0"/>
              <a:cs typeface="Lato" charset="0"/>
              <a:sym typeface="Bebas Neue" charset="0"/>
            </a:endParaRPr>
          </a:p>
        </p:txBody>
      </p:sp>
      <p:sp>
        <p:nvSpPr>
          <p:cNvPr id="80" name="Rectangle 79"/>
          <p:cNvSpPr/>
          <p:nvPr/>
        </p:nvSpPr>
        <p:spPr>
          <a:xfrm>
            <a:off x="11715185" y="251441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7" name="Oval 6"/>
          <p:cNvSpPr/>
          <p:nvPr/>
        </p:nvSpPr>
        <p:spPr>
          <a:xfrm>
            <a:off x="8809425" y="3699625"/>
            <a:ext cx="7169178" cy="7297014"/>
          </a:xfrm>
          <a:prstGeom prst="ellipse">
            <a:avLst/>
          </a:prstGeom>
          <a:noFill/>
          <a:ln w="762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Source Sans Pro Regular" charset="0"/>
            </a:endParaRPr>
          </a:p>
        </p:txBody>
      </p:sp>
      <p:sp>
        <p:nvSpPr>
          <p:cNvPr id="8" name="TextBox 7"/>
          <p:cNvSpPr txBox="1"/>
          <p:nvPr/>
        </p:nvSpPr>
        <p:spPr>
          <a:xfrm>
            <a:off x="8971721" y="7096460"/>
            <a:ext cx="6844585" cy="503343"/>
          </a:xfrm>
          <a:prstGeom prst="rect">
            <a:avLst/>
          </a:prstGeom>
          <a:noFill/>
        </p:spPr>
        <p:txBody>
          <a:bodyPr wrap="square" lIns="0" tIns="0" rIns="0" bIns="0" rtlCol="0">
            <a:spAutoFit/>
          </a:bodyPr>
          <a:lstStyle/>
          <a:p>
            <a:pPr algn="ctr">
              <a:lnSpc>
                <a:spcPts val="3733"/>
              </a:lnSpc>
              <a:spcAft>
                <a:spcPts val="3199"/>
              </a:spcAft>
            </a:pPr>
            <a:r>
              <a:rPr lang="en-US" sz="5400" b="1" dirty="0" smtClean="0">
                <a:solidFill>
                  <a:schemeClr val="tx2"/>
                </a:solidFill>
                <a:latin typeface="Lato" charset="0"/>
                <a:ea typeface="Lato" charset="0"/>
                <a:cs typeface="Lato" charset="0"/>
              </a:rPr>
              <a:t>QUESTIONS?</a:t>
            </a:r>
            <a:endParaRPr lang="en-US" sz="5400" b="1" dirty="0">
              <a:solidFill>
                <a:schemeClr val="tx2"/>
              </a:solidFill>
              <a:latin typeface="Lato" charset="0"/>
              <a:ea typeface="Lato" charset="0"/>
              <a:cs typeface="Lato" charset="0"/>
            </a:endParaRPr>
          </a:p>
        </p:txBody>
      </p:sp>
      <p:sp>
        <p:nvSpPr>
          <p:cNvPr id="6" name="TextBox 5"/>
          <p:cNvSpPr txBox="1"/>
          <p:nvPr/>
        </p:nvSpPr>
        <p:spPr>
          <a:xfrm>
            <a:off x="8374470" y="11540895"/>
            <a:ext cx="8039085" cy="769441"/>
          </a:xfrm>
          <a:prstGeom prst="rect">
            <a:avLst/>
          </a:prstGeom>
          <a:noFill/>
        </p:spPr>
        <p:txBody>
          <a:bodyPr wrap="square" rtlCol="0">
            <a:spAutoFit/>
          </a:bodyPr>
          <a:lstStyle/>
          <a:p>
            <a:r>
              <a:rPr lang="en-AU" sz="4400" dirty="0">
                <a:solidFill>
                  <a:schemeClr val="tx2"/>
                </a:solidFill>
                <a:latin typeface="Lato" charset="0"/>
                <a:ea typeface="Lato" charset="0"/>
                <a:cs typeface="Lato" charset="0"/>
              </a:rPr>
              <a:t>https://</a:t>
            </a:r>
            <a:r>
              <a:rPr lang="en-AU" sz="4400" dirty="0" err="1">
                <a:solidFill>
                  <a:schemeClr val="tx2"/>
                </a:solidFill>
                <a:latin typeface="Lato" charset="0"/>
                <a:ea typeface="Lato" charset="0"/>
                <a:cs typeface="Lato" charset="0"/>
              </a:rPr>
              <a:t>github.com</a:t>
            </a:r>
            <a:r>
              <a:rPr lang="en-AU" sz="4400" dirty="0">
                <a:solidFill>
                  <a:schemeClr val="tx2"/>
                </a:solidFill>
                <a:latin typeface="Lato" charset="0"/>
                <a:ea typeface="Lato" charset="0"/>
                <a:cs typeface="Lato" charset="0"/>
              </a:rPr>
              <a:t>/</a:t>
            </a:r>
            <a:r>
              <a:rPr lang="en-AU" sz="4400" dirty="0" err="1">
                <a:solidFill>
                  <a:schemeClr val="tx2"/>
                </a:solidFill>
                <a:latin typeface="Lato" charset="0"/>
                <a:ea typeface="Lato" charset="0"/>
                <a:cs typeface="Lato" charset="0"/>
              </a:rPr>
              <a:t>monolithind</a:t>
            </a:r>
            <a:endParaRPr lang="en-AU" sz="4400" dirty="0">
              <a:solidFill>
                <a:schemeClr val="tx2"/>
              </a:solidFill>
              <a:latin typeface="Lato" charset="0"/>
              <a:ea typeface="Lato" charset="0"/>
              <a:cs typeface="Lato" charset="0"/>
            </a:endParaRPr>
          </a:p>
        </p:txBody>
      </p:sp>
    </p:spTree>
    <p:extLst>
      <p:ext uri="{BB962C8B-B14F-4D97-AF65-F5344CB8AC3E}">
        <p14:creationId xmlns:p14="http://schemas.microsoft.com/office/powerpoint/2010/main" val="637589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flipH="1">
            <a:off x="9410401" y="6177168"/>
            <a:ext cx="1406282" cy="14062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Lato" charset="0"/>
              <a:ea typeface="Lato" charset="0"/>
              <a:cs typeface="Lato" charset="0"/>
            </a:endParaRPr>
          </a:p>
        </p:txBody>
      </p:sp>
      <p:sp>
        <p:nvSpPr>
          <p:cNvPr id="81" name="Rectangle 80"/>
          <p:cNvSpPr>
            <a:spLocks/>
          </p:cNvSpPr>
          <p:nvPr/>
        </p:nvSpPr>
        <p:spPr bwMode="auto">
          <a:xfrm>
            <a:off x="6965865" y="506119"/>
            <a:ext cx="10504479"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What are we going to cover?</a:t>
            </a:r>
            <a:endParaRPr lang="en-US" sz="6400" b="1" dirty="0">
              <a:solidFill>
                <a:schemeClr val="tx2"/>
              </a:solidFill>
              <a:latin typeface="Lato" charset="0"/>
              <a:ea typeface="Lato" charset="0"/>
              <a:cs typeface="Lato" charset="0"/>
              <a:sym typeface="Bebas Neue" charset="0"/>
            </a:endParaRPr>
          </a:p>
        </p:txBody>
      </p:sp>
      <p:sp>
        <p:nvSpPr>
          <p:cNvPr id="86" name="Rectangle 1"/>
          <p:cNvSpPr>
            <a:spLocks/>
          </p:cNvSpPr>
          <p:nvPr/>
        </p:nvSpPr>
        <p:spPr bwMode="auto">
          <a:xfrm>
            <a:off x="7875842" y="1686336"/>
            <a:ext cx="938558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3400" spc="100" dirty="0" smtClean="0">
                <a:latin typeface="Source Sans Pro" charset="0"/>
                <a:ea typeface="Source Sans Pro" charset="0"/>
                <a:cs typeface="Source Sans Pro" charset="0"/>
                <a:sym typeface="Bebas Neue" charset="0"/>
              </a:rPr>
              <a:t>Welcome to a rollercoaster of existential </a:t>
            </a:r>
            <a:r>
              <a:rPr lang="en-US" sz="3400" spc="100" dirty="0">
                <a:latin typeface="Source Sans Pro" charset="0"/>
                <a:ea typeface="Source Sans Pro" charset="0"/>
                <a:cs typeface="Source Sans Pro" charset="0"/>
                <a:sym typeface="Bebas Neue" charset="0"/>
              </a:rPr>
              <a:t>d</a:t>
            </a:r>
            <a:r>
              <a:rPr lang="en-US" sz="3400" spc="100" dirty="0" smtClean="0">
                <a:latin typeface="Source Sans Pro" charset="0"/>
                <a:ea typeface="Source Sans Pro" charset="0"/>
                <a:cs typeface="Source Sans Pro" charset="0"/>
                <a:sym typeface="Bebas Neue" charset="0"/>
              </a:rPr>
              <a:t>read</a:t>
            </a:r>
            <a:endParaRPr lang="en-US" sz="3400" spc="100" dirty="0">
              <a:solidFill>
                <a:schemeClr val="accent2"/>
              </a:solidFill>
              <a:latin typeface="Source Sans Pro" charset="0"/>
              <a:ea typeface="Source Sans Pro" charset="0"/>
              <a:cs typeface="Source Sans Pro" charset="0"/>
              <a:sym typeface="Bebas Neue" charset="0"/>
            </a:endParaRPr>
          </a:p>
        </p:txBody>
      </p:sp>
      <p:sp>
        <p:nvSpPr>
          <p:cNvPr id="90" name="Rectangle 89"/>
          <p:cNvSpPr/>
          <p:nvPr/>
        </p:nvSpPr>
        <p:spPr>
          <a:xfrm>
            <a:off x="11715185" y="251441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51" name="Oval 50"/>
          <p:cNvSpPr/>
          <p:nvPr/>
        </p:nvSpPr>
        <p:spPr>
          <a:xfrm>
            <a:off x="1875490" y="5342158"/>
            <a:ext cx="2978586" cy="3031698"/>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Source Sans Pro Regular" charset="0"/>
            </a:endParaRPr>
          </a:p>
        </p:txBody>
      </p:sp>
      <p:cxnSp>
        <p:nvCxnSpPr>
          <p:cNvPr id="8" name="Straight Connector 7"/>
          <p:cNvCxnSpPr>
            <a:stCxn id="51" idx="6"/>
          </p:cNvCxnSpPr>
          <p:nvPr/>
        </p:nvCxnSpPr>
        <p:spPr>
          <a:xfrm>
            <a:off x="4854076" y="6858007"/>
            <a:ext cx="1952357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Oval 12"/>
          <p:cNvSpPr/>
          <p:nvPr/>
        </p:nvSpPr>
        <p:spPr>
          <a:xfrm flipH="1">
            <a:off x="16480274" y="6177168"/>
            <a:ext cx="1406282" cy="14062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Lato" charset="0"/>
              <a:ea typeface="Lato" charset="0"/>
              <a:cs typeface="Lato" charset="0"/>
            </a:endParaRPr>
          </a:p>
        </p:txBody>
      </p:sp>
      <p:sp>
        <p:nvSpPr>
          <p:cNvPr id="93" name="Shape 2525"/>
          <p:cNvSpPr>
            <a:spLocks noChangeAspect="1"/>
          </p:cNvSpPr>
          <p:nvPr/>
        </p:nvSpPr>
        <p:spPr>
          <a:xfrm>
            <a:off x="2724162" y="6177168"/>
            <a:ext cx="1281242" cy="1281242"/>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0" name="TextBox 9"/>
          <p:cNvSpPr txBox="1"/>
          <p:nvPr/>
        </p:nvSpPr>
        <p:spPr>
          <a:xfrm>
            <a:off x="14867877" y="7910639"/>
            <a:ext cx="4631076" cy="1360885"/>
          </a:xfrm>
          <a:prstGeom prst="rect">
            <a:avLst/>
          </a:prstGeom>
          <a:noFill/>
        </p:spPr>
        <p:txBody>
          <a:bodyPr wrap="none" lIns="0" tIns="0" rIns="0" bIns="0" rtlCol="0">
            <a:spAutoFit/>
          </a:bodyPr>
          <a:lstStyle/>
          <a:p>
            <a:pPr algn="ctr">
              <a:lnSpc>
                <a:spcPts val="3733"/>
              </a:lnSpc>
              <a:spcAft>
                <a:spcPts val="3199"/>
              </a:spcAft>
            </a:pPr>
            <a:r>
              <a:rPr lang="en-US" sz="4400" b="1" dirty="0" smtClean="0">
                <a:solidFill>
                  <a:schemeClr val="tx2"/>
                </a:solidFill>
                <a:latin typeface="Lato" charset="0"/>
                <a:ea typeface="Lato" charset="0"/>
                <a:cs typeface="Lato" charset="0"/>
              </a:rPr>
              <a:t>How is software </a:t>
            </a:r>
          </a:p>
          <a:p>
            <a:pPr algn="ctr">
              <a:lnSpc>
                <a:spcPts val="3733"/>
              </a:lnSpc>
              <a:spcAft>
                <a:spcPts val="3199"/>
              </a:spcAft>
            </a:pPr>
            <a:r>
              <a:rPr lang="en-US" sz="4400" b="1" dirty="0" smtClean="0">
                <a:solidFill>
                  <a:schemeClr val="tx2"/>
                </a:solidFill>
                <a:latin typeface="Lato" charset="0"/>
                <a:ea typeface="Lato" charset="0"/>
                <a:cs typeface="Lato" charset="0"/>
              </a:rPr>
              <a:t>encryption broken</a:t>
            </a:r>
            <a:endParaRPr lang="en-US" sz="4400" b="1" dirty="0">
              <a:solidFill>
                <a:schemeClr val="tx2"/>
              </a:solidFill>
              <a:latin typeface="Lato" charset="0"/>
              <a:ea typeface="Lato" charset="0"/>
              <a:cs typeface="Lato" charset="0"/>
            </a:endParaRPr>
          </a:p>
        </p:txBody>
      </p:sp>
      <p:sp>
        <p:nvSpPr>
          <p:cNvPr id="11" name="TextBox 10"/>
          <p:cNvSpPr txBox="1"/>
          <p:nvPr/>
        </p:nvSpPr>
        <p:spPr>
          <a:xfrm>
            <a:off x="14282882" y="9598714"/>
            <a:ext cx="5772150" cy="1538883"/>
          </a:xfrm>
          <a:prstGeom prst="rect">
            <a:avLst/>
          </a:prstGeom>
          <a:noFill/>
        </p:spPr>
        <p:txBody>
          <a:bodyPr wrap="square" lIns="0" tIns="0" rIns="0" bIns="0" rtlCol="0">
            <a:spAutoFit/>
          </a:bodyPr>
          <a:lstStyle/>
          <a:p>
            <a:pPr algn="ctr">
              <a:lnSpc>
                <a:spcPts val="4033"/>
              </a:lnSpc>
            </a:pPr>
            <a:r>
              <a:rPr lang="en-US" b="1" dirty="0" smtClean="0">
                <a:latin typeface="Source Sans Pro Light" charset="0"/>
                <a:ea typeface="Source Sans Pro Light" charset="0"/>
                <a:cs typeface="Source Sans Pro Light" charset="0"/>
              </a:rPr>
              <a:t>Some of the trials and tribulations of modern block level software encryption</a:t>
            </a:r>
            <a:endParaRPr lang="en-US" b="1" dirty="0">
              <a:latin typeface="Source Sans Pro Regular" charset="0"/>
              <a:ea typeface="Source Sans Pro Regular" charset="0"/>
              <a:cs typeface="Source Sans Pro Regular" charset="0"/>
            </a:endParaRPr>
          </a:p>
        </p:txBody>
      </p:sp>
      <p:sp>
        <p:nvSpPr>
          <p:cNvPr id="14" name="TextBox 13"/>
          <p:cNvSpPr txBox="1"/>
          <p:nvPr/>
        </p:nvSpPr>
        <p:spPr>
          <a:xfrm>
            <a:off x="6445066" y="8060839"/>
            <a:ext cx="7364195" cy="474489"/>
          </a:xfrm>
          <a:prstGeom prst="rect">
            <a:avLst/>
          </a:prstGeom>
          <a:noFill/>
        </p:spPr>
        <p:txBody>
          <a:bodyPr wrap="none" lIns="0" tIns="0" rIns="0" bIns="0" rtlCol="0">
            <a:spAutoFit/>
          </a:bodyPr>
          <a:lstStyle/>
          <a:p>
            <a:pPr algn="ctr">
              <a:lnSpc>
                <a:spcPts val="3733"/>
              </a:lnSpc>
              <a:spcAft>
                <a:spcPts val="3199"/>
              </a:spcAft>
            </a:pPr>
            <a:r>
              <a:rPr lang="en-US" sz="4400" b="1" dirty="0" smtClean="0">
                <a:solidFill>
                  <a:schemeClr val="tx2"/>
                </a:solidFill>
                <a:latin typeface="Lato" charset="0"/>
                <a:ea typeface="Lato" charset="0"/>
                <a:cs typeface="Lato" charset="0"/>
              </a:rPr>
              <a:t>The Challenges of Encryption</a:t>
            </a:r>
            <a:endParaRPr lang="en-US" sz="4400" b="1" dirty="0">
              <a:solidFill>
                <a:schemeClr val="tx2"/>
              </a:solidFill>
              <a:latin typeface="Lato" charset="0"/>
              <a:ea typeface="Lato" charset="0"/>
              <a:cs typeface="Lato" charset="0"/>
            </a:endParaRPr>
          </a:p>
        </p:txBody>
      </p:sp>
      <p:sp>
        <p:nvSpPr>
          <p:cNvPr id="15" name="TextBox 14"/>
          <p:cNvSpPr txBox="1"/>
          <p:nvPr/>
        </p:nvSpPr>
        <p:spPr>
          <a:xfrm>
            <a:off x="7122692" y="8786281"/>
            <a:ext cx="5981700" cy="2051844"/>
          </a:xfrm>
          <a:prstGeom prst="rect">
            <a:avLst/>
          </a:prstGeom>
          <a:noFill/>
        </p:spPr>
        <p:txBody>
          <a:bodyPr wrap="square" lIns="0" tIns="0" rIns="0" bIns="0" rtlCol="0">
            <a:spAutoFit/>
          </a:bodyPr>
          <a:lstStyle/>
          <a:p>
            <a:pPr algn="ctr">
              <a:lnSpc>
                <a:spcPts val="4033"/>
              </a:lnSpc>
            </a:pPr>
            <a:r>
              <a:rPr lang="en-US" b="1" dirty="0" smtClean="0">
                <a:latin typeface="Source Sans Pro Light" charset="0"/>
                <a:ea typeface="Source Sans Pro Light" charset="0"/>
                <a:cs typeface="Source Sans Pro Light" charset="0"/>
              </a:rPr>
              <a:t>A brief overview of how Modern software block encryption works, plus some encryption universals</a:t>
            </a:r>
            <a:endParaRPr lang="en-US" b="1" dirty="0">
              <a:latin typeface="Source Sans Pro Regular" charset="0"/>
              <a:ea typeface="Source Sans Pro Regular" charset="0"/>
              <a:cs typeface="Source Sans Pro Regular" charset="0"/>
            </a:endParaRPr>
          </a:p>
        </p:txBody>
      </p:sp>
      <p:sp>
        <p:nvSpPr>
          <p:cNvPr id="16" name="Shape 2528"/>
          <p:cNvSpPr/>
          <p:nvPr/>
        </p:nvSpPr>
        <p:spPr>
          <a:xfrm>
            <a:off x="9789695" y="6372500"/>
            <a:ext cx="647694" cy="890578"/>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7" name="Shape 2529"/>
          <p:cNvSpPr/>
          <p:nvPr/>
        </p:nvSpPr>
        <p:spPr>
          <a:xfrm>
            <a:off x="16815378" y="6372500"/>
            <a:ext cx="707159" cy="972342"/>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Tree>
    <p:extLst>
      <p:ext uri="{BB962C8B-B14F-4D97-AF65-F5344CB8AC3E}">
        <p14:creationId xmlns:p14="http://schemas.microsoft.com/office/powerpoint/2010/main" val="6541403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6858007"/>
            <a:ext cx="1690524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Oval 11"/>
          <p:cNvSpPr/>
          <p:nvPr/>
        </p:nvSpPr>
        <p:spPr>
          <a:xfrm flipH="1">
            <a:off x="11086082" y="6177168"/>
            <a:ext cx="1406282" cy="14062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Lato" charset="0"/>
              <a:ea typeface="Lato" charset="0"/>
              <a:cs typeface="Lato" charset="0"/>
            </a:endParaRPr>
          </a:p>
        </p:txBody>
      </p:sp>
      <p:sp>
        <p:nvSpPr>
          <p:cNvPr id="14" name="TextBox 13"/>
          <p:cNvSpPr txBox="1"/>
          <p:nvPr/>
        </p:nvSpPr>
        <p:spPr>
          <a:xfrm>
            <a:off x="11039009" y="8060839"/>
            <a:ext cx="1527662" cy="476028"/>
          </a:xfrm>
          <a:prstGeom prst="rect">
            <a:avLst/>
          </a:prstGeom>
          <a:noFill/>
        </p:spPr>
        <p:txBody>
          <a:bodyPr wrap="none" lIns="0" tIns="0" rIns="0" bIns="0" rtlCol="0">
            <a:spAutoFit/>
          </a:bodyPr>
          <a:lstStyle/>
          <a:p>
            <a:pPr algn="ctr">
              <a:lnSpc>
                <a:spcPts val="3733"/>
              </a:lnSpc>
              <a:spcAft>
                <a:spcPts val="3199"/>
              </a:spcAft>
            </a:pPr>
            <a:r>
              <a:rPr lang="en-US" sz="4400" b="1" dirty="0" smtClean="0">
                <a:solidFill>
                  <a:schemeClr val="tx2"/>
                </a:solidFill>
                <a:latin typeface="Lato" charset="0"/>
                <a:ea typeface="Lato" charset="0"/>
                <a:cs typeface="Lato" charset="0"/>
              </a:rPr>
              <a:t>Demo</a:t>
            </a:r>
            <a:endParaRPr lang="en-US" sz="4400" b="1" dirty="0">
              <a:solidFill>
                <a:schemeClr val="tx2"/>
              </a:solidFill>
              <a:latin typeface="Lato" charset="0"/>
              <a:ea typeface="Lato" charset="0"/>
              <a:cs typeface="Lato" charset="0"/>
            </a:endParaRPr>
          </a:p>
        </p:txBody>
      </p:sp>
      <p:sp>
        <p:nvSpPr>
          <p:cNvPr id="15" name="TextBox 14"/>
          <p:cNvSpPr txBox="1"/>
          <p:nvPr/>
        </p:nvSpPr>
        <p:spPr>
          <a:xfrm>
            <a:off x="9107265" y="8759672"/>
            <a:ext cx="5391150" cy="1025922"/>
          </a:xfrm>
          <a:prstGeom prst="rect">
            <a:avLst/>
          </a:prstGeom>
          <a:noFill/>
        </p:spPr>
        <p:txBody>
          <a:bodyPr wrap="square" lIns="0" tIns="0" rIns="0" bIns="0" rtlCol="0">
            <a:spAutoFit/>
          </a:bodyPr>
          <a:lstStyle/>
          <a:p>
            <a:pPr algn="ctr">
              <a:lnSpc>
                <a:spcPts val="4033"/>
              </a:lnSpc>
            </a:pPr>
            <a:r>
              <a:rPr lang="en-US" b="1" dirty="0" smtClean="0">
                <a:latin typeface="Source Sans Pro Light" charset="0"/>
                <a:ea typeface="Source Sans Pro Light" charset="0"/>
                <a:cs typeface="Source Sans Pro Light" charset="0"/>
              </a:rPr>
              <a:t>A look at how well that all worked out for me</a:t>
            </a:r>
            <a:endParaRPr lang="en-US" b="1" dirty="0">
              <a:latin typeface="Source Sans Pro Regular" charset="0"/>
              <a:ea typeface="Source Sans Pro Regular" charset="0"/>
              <a:cs typeface="Source Sans Pro Regular" charset="0"/>
            </a:endParaRPr>
          </a:p>
        </p:txBody>
      </p:sp>
      <p:sp>
        <p:nvSpPr>
          <p:cNvPr id="16" name="Oval 15"/>
          <p:cNvSpPr/>
          <p:nvPr/>
        </p:nvSpPr>
        <p:spPr>
          <a:xfrm flipH="1">
            <a:off x="3048101" y="6177168"/>
            <a:ext cx="1406282" cy="14062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Lato" charset="0"/>
              <a:ea typeface="Lato" charset="0"/>
              <a:cs typeface="Lato" charset="0"/>
            </a:endParaRPr>
          </a:p>
        </p:txBody>
      </p:sp>
      <p:sp>
        <p:nvSpPr>
          <p:cNvPr id="17" name="TextBox 16"/>
          <p:cNvSpPr txBox="1"/>
          <p:nvPr/>
        </p:nvSpPr>
        <p:spPr>
          <a:xfrm>
            <a:off x="2185101" y="8060839"/>
            <a:ext cx="3159519" cy="476028"/>
          </a:xfrm>
          <a:prstGeom prst="rect">
            <a:avLst/>
          </a:prstGeom>
          <a:noFill/>
        </p:spPr>
        <p:txBody>
          <a:bodyPr wrap="none" lIns="0" tIns="0" rIns="0" bIns="0" rtlCol="0">
            <a:spAutoFit/>
          </a:bodyPr>
          <a:lstStyle/>
          <a:p>
            <a:pPr algn="ctr">
              <a:lnSpc>
                <a:spcPts val="3733"/>
              </a:lnSpc>
              <a:spcAft>
                <a:spcPts val="3199"/>
              </a:spcAft>
            </a:pPr>
            <a:r>
              <a:rPr lang="en-US" sz="4400" b="1" dirty="0" err="1" smtClean="0">
                <a:solidFill>
                  <a:schemeClr val="tx2"/>
                </a:solidFill>
                <a:latin typeface="Lato" charset="0"/>
                <a:ea typeface="Lato" charset="0"/>
                <a:cs typeface="Lato" charset="0"/>
              </a:rPr>
              <a:t>suicideCrypt</a:t>
            </a:r>
            <a:endParaRPr lang="en-US" sz="4400" b="1" dirty="0">
              <a:solidFill>
                <a:schemeClr val="tx2"/>
              </a:solidFill>
              <a:latin typeface="Lato" charset="0"/>
              <a:ea typeface="Lato" charset="0"/>
              <a:cs typeface="Lato" charset="0"/>
            </a:endParaRPr>
          </a:p>
        </p:txBody>
      </p:sp>
      <p:sp>
        <p:nvSpPr>
          <p:cNvPr id="18" name="TextBox 17"/>
          <p:cNvSpPr txBox="1"/>
          <p:nvPr/>
        </p:nvSpPr>
        <p:spPr>
          <a:xfrm>
            <a:off x="893742" y="8759672"/>
            <a:ext cx="5714999" cy="1538883"/>
          </a:xfrm>
          <a:prstGeom prst="rect">
            <a:avLst/>
          </a:prstGeom>
          <a:noFill/>
        </p:spPr>
        <p:txBody>
          <a:bodyPr wrap="square" lIns="0" tIns="0" rIns="0" bIns="0" rtlCol="0">
            <a:spAutoFit/>
          </a:bodyPr>
          <a:lstStyle/>
          <a:p>
            <a:pPr algn="ctr">
              <a:lnSpc>
                <a:spcPts val="4033"/>
              </a:lnSpc>
            </a:pPr>
            <a:r>
              <a:rPr lang="en-US" b="1" dirty="0" smtClean="0">
                <a:latin typeface="Source Sans Pro Light" charset="0"/>
                <a:ea typeface="Source Sans Pro Light" charset="0"/>
                <a:cs typeface="Source Sans Pro Light" charset="0"/>
              </a:rPr>
              <a:t>What I spent far too long writing to try to “fix” some of these issues</a:t>
            </a:r>
            <a:endParaRPr lang="en-US" b="1" dirty="0">
              <a:latin typeface="Source Sans Pro Regular" charset="0"/>
              <a:ea typeface="Source Sans Pro Regular" charset="0"/>
              <a:cs typeface="Source Sans Pro Regular" charset="0"/>
            </a:endParaRPr>
          </a:p>
        </p:txBody>
      </p:sp>
      <p:sp>
        <p:nvSpPr>
          <p:cNvPr id="19" name="Oval 18"/>
          <p:cNvSpPr/>
          <p:nvPr/>
        </p:nvSpPr>
        <p:spPr>
          <a:xfrm>
            <a:off x="16911617" y="5342158"/>
            <a:ext cx="2978586" cy="3031698"/>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Source Sans Pro Regular" charset="0"/>
            </a:endParaRPr>
          </a:p>
        </p:txBody>
      </p:sp>
      <p:sp>
        <p:nvSpPr>
          <p:cNvPr id="20" name="TextBox 19"/>
          <p:cNvSpPr txBox="1"/>
          <p:nvPr/>
        </p:nvSpPr>
        <p:spPr>
          <a:xfrm>
            <a:off x="17001350" y="6665366"/>
            <a:ext cx="2843727" cy="474489"/>
          </a:xfrm>
          <a:prstGeom prst="rect">
            <a:avLst/>
          </a:prstGeom>
          <a:noFill/>
        </p:spPr>
        <p:txBody>
          <a:bodyPr wrap="none" lIns="0" tIns="0" rIns="0" bIns="0" rtlCol="0">
            <a:spAutoFit/>
          </a:bodyPr>
          <a:lstStyle/>
          <a:p>
            <a:pPr algn="ctr">
              <a:lnSpc>
                <a:spcPts val="3733"/>
              </a:lnSpc>
              <a:spcAft>
                <a:spcPts val="3199"/>
              </a:spcAft>
            </a:pPr>
            <a:r>
              <a:rPr lang="en-US" b="1" dirty="0" smtClean="0">
                <a:solidFill>
                  <a:schemeClr val="tx2"/>
                </a:solidFill>
                <a:latin typeface="Lato" charset="0"/>
                <a:ea typeface="Lato" charset="0"/>
                <a:cs typeface="Lato" charset="0"/>
              </a:rPr>
              <a:t>QUESTIONS?</a:t>
            </a:r>
            <a:endParaRPr lang="en-US" b="1" dirty="0">
              <a:solidFill>
                <a:schemeClr val="tx2"/>
              </a:solidFill>
              <a:latin typeface="Lato" charset="0"/>
              <a:ea typeface="Lato" charset="0"/>
              <a:cs typeface="Lato" charset="0"/>
            </a:endParaRPr>
          </a:p>
        </p:txBody>
      </p:sp>
      <p:sp>
        <p:nvSpPr>
          <p:cNvPr id="11" name="Shape 2673"/>
          <p:cNvSpPr/>
          <p:nvPr/>
        </p:nvSpPr>
        <p:spPr>
          <a:xfrm>
            <a:off x="3347117" y="6453882"/>
            <a:ext cx="808250" cy="808250"/>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
        <p:nvSpPr>
          <p:cNvPr id="13" name="Shape 2621"/>
          <p:cNvSpPr/>
          <p:nvPr/>
        </p:nvSpPr>
        <p:spPr>
          <a:xfrm>
            <a:off x="11323489" y="6547102"/>
            <a:ext cx="931468" cy="592753"/>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Source Sans Pro Regular" charset="0"/>
              <a:ea typeface="Source Sans Pro Regular" charset="0"/>
              <a:cs typeface="Source Sans Pro Regular" charset="0"/>
            </a:endParaRPr>
          </a:p>
        </p:txBody>
      </p:sp>
    </p:spTree>
    <p:extLst>
      <p:ext uri="{BB962C8B-B14F-4D97-AF65-F5344CB8AC3E}">
        <p14:creationId xmlns:p14="http://schemas.microsoft.com/office/powerpoint/2010/main" val="1424498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a:spLocks/>
          </p:cNvSpPr>
          <p:nvPr/>
        </p:nvSpPr>
        <p:spPr bwMode="auto">
          <a:xfrm>
            <a:off x="6353520" y="891376"/>
            <a:ext cx="11729173"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Software Encryption challenges</a:t>
            </a:r>
            <a:endParaRPr lang="en-US" sz="6400" b="1" dirty="0">
              <a:solidFill>
                <a:schemeClr val="tx2"/>
              </a:solidFill>
              <a:latin typeface="Lato" charset="0"/>
              <a:ea typeface="Lato" charset="0"/>
              <a:cs typeface="Lato" charset="0"/>
              <a:sym typeface="Bebas Neue" charset="0"/>
            </a:endParaRPr>
          </a:p>
        </p:txBody>
      </p:sp>
      <p:sp>
        <p:nvSpPr>
          <p:cNvPr id="90" name="Rectangle 89"/>
          <p:cNvSpPr/>
          <p:nvPr/>
        </p:nvSpPr>
        <p:spPr>
          <a:xfrm>
            <a:off x="11715185" y="2514410"/>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27" name="Rectangle 26"/>
          <p:cNvSpPr/>
          <p:nvPr/>
        </p:nvSpPr>
        <p:spPr>
          <a:xfrm>
            <a:off x="4272157" y="3661556"/>
            <a:ext cx="7720366" cy="640116"/>
          </a:xfrm>
          <a:prstGeom prst="rect">
            <a:avLst/>
          </a:prstGeom>
          <a:solidFill>
            <a:schemeClr val="accent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r>
              <a:rPr lang="en-US" sz="3200" dirty="0" smtClean="0">
                <a:solidFill>
                  <a:srgbClr val="FFFFFF"/>
                </a:solidFill>
                <a:latin typeface="Lato" charset="0"/>
                <a:ea typeface="Lato" charset="0"/>
                <a:cs typeface="Lato" charset="0"/>
              </a:rPr>
              <a:t>Weak Encryption</a:t>
            </a:r>
            <a:endParaRPr lang="en-US" sz="3200" dirty="0">
              <a:solidFill>
                <a:srgbClr val="FFFFFF"/>
              </a:solidFill>
              <a:latin typeface="Lato" charset="0"/>
              <a:ea typeface="Lato" charset="0"/>
              <a:cs typeface="Lato" charset="0"/>
            </a:endParaRPr>
          </a:p>
        </p:txBody>
      </p:sp>
      <p:sp>
        <p:nvSpPr>
          <p:cNvPr id="28" name="Rectangle 27"/>
          <p:cNvSpPr/>
          <p:nvPr/>
        </p:nvSpPr>
        <p:spPr>
          <a:xfrm>
            <a:off x="4272161" y="4301306"/>
            <a:ext cx="7720366" cy="2770546"/>
          </a:xfrm>
          <a:prstGeom prst="rect">
            <a:avLst/>
          </a:prstGeom>
          <a:solidFill>
            <a:schemeClr val="accent2">
              <a:lumMod val="20000"/>
              <a:lumOff val="80000"/>
            </a:schemeClr>
          </a:solidFill>
        </p:spPr>
        <p:txBody>
          <a:bodyPr wrap="square" lIns="182880" tIns="182880" rIns="365687" bIns="365687">
            <a:noAutofit/>
          </a:bodyPr>
          <a:lstStyle/>
          <a:p>
            <a:pPr algn="ctr">
              <a:lnSpc>
                <a:spcPct val="120000"/>
              </a:lnSpc>
            </a:pPr>
            <a:endParaRPr lang="en-US" sz="3200" dirty="0">
              <a:solidFill>
                <a:schemeClr val="bg1">
                  <a:lumMod val="50000"/>
                </a:schemeClr>
              </a:solidFill>
              <a:latin typeface="Source Sans Pro Regular" charset="0"/>
            </a:endParaRPr>
          </a:p>
        </p:txBody>
      </p:sp>
      <p:sp>
        <p:nvSpPr>
          <p:cNvPr id="29" name="Rectangle 28"/>
          <p:cNvSpPr/>
          <p:nvPr/>
        </p:nvSpPr>
        <p:spPr>
          <a:xfrm>
            <a:off x="12569265" y="3661556"/>
            <a:ext cx="7720366" cy="640116"/>
          </a:xfrm>
          <a:prstGeom prst="rect">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r>
              <a:rPr lang="en-US" sz="3200" dirty="0" smtClean="0">
                <a:solidFill>
                  <a:srgbClr val="FFFFFF"/>
                </a:solidFill>
                <a:latin typeface="Lato" charset="0"/>
                <a:ea typeface="Lato" charset="0"/>
                <a:cs typeface="Lato" charset="0"/>
              </a:rPr>
              <a:t>Rubber hose</a:t>
            </a:r>
            <a:endParaRPr lang="en-US" sz="3200" dirty="0">
              <a:solidFill>
                <a:srgbClr val="FFFFFF"/>
              </a:solidFill>
              <a:latin typeface="Lato" charset="0"/>
              <a:ea typeface="Lato" charset="0"/>
              <a:cs typeface="Lato" charset="0"/>
            </a:endParaRPr>
          </a:p>
        </p:txBody>
      </p:sp>
      <p:sp>
        <p:nvSpPr>
          <p:cNvPr id="30" name="Rectangle 29"/>
          <p:cNvSpPr/>
          <p:nvPr/>
        </p:nvSpPr>
        <p:spPr>
          <a:xfrm>
            <a:off x="12569269" y="4301306"/>
            <a:ext cx="7720366" cy="2770546"/>
          </a:xfrm>
          <a:prstGeom prst="rect">
            <a:avLst/>
          </a:prstGeom>
          <a:solidFill>
            <a:schemeClr val="accent3">
              <a:lumMod val="20000"/>
              <a:lumOff val="80000"/>
            </a:schemeClr>
          </a:solidFill>
        </p:spPr>
        <p:txBody>
          <a:bodyPr wrap="square" lIns="182880" tIns="182880" rIns="365687" bIns="365687">
            <a:noAutofit/>
          </a:bodyPr>
          <a:lstStyle/>
          <a:p>
            <a:pPr algn="ctr">
              <a:lnSpc>
                <a:spcPct val="120000"/>
              </a:lnSpc>
            </a:pPr>
            <a:endParaRPr lang="en-US" sz="3200" dirty="0">
              <a:solidFill>
                <a:schemeClr val="bg1">
                  <a:lumMod val="50000"/>
                </a:schemeClr>
              </a:solidFill>
              <a:latin typeface="Source Sans Pro Regular" charset="0"/>
            </a:endParaRPr>
          </a:p>
        </p:txBody>
      </p:sp>
      <p:sp>
        <p:nvSpPr>
          <p:cNvPr id="31" name="Rectangle 30"/>
          <p:cNvSpPr/>
          <p:nvPr/>
        </p:nvSpPr>
        <p:spPr>
          <a:xfrm>
            <a:off x="4272157" y="7591444"/>
            <a:ext cx="7720366" cy="640116"/>
          </a:xfrm>
          <a:prstGeom prst="rect">
            <a:avLst/>
          </a:prstGeom>
          <a:solidFill>
            <a:schemeClr val="accent4"/>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r>
              <a:rPr lang="en-US" sz="3200" dirty="0" smtClean="0">
                <a:solidFill>
                  <a:srgbClr val="FFFFFF"/>
                </a:solidFill>
                <a:latin typeface="Lato" charset="0"/>
                <a:ea typeface="Lato" charset="0"/>
                <a:cs typeface="Lato" charset="0"/>
              </a:rPr>
              <a:t>Changes in “Secure”</a:t>
            </a:r>
            <a:endParaRPr lang="en-US" sz="3200" dirty="0">
              <a:solidFill>
                <a:srgbClr val="FFFFFF"/>
              </a:solidFill>
              <a:latin typeface="Lato" charset="0"/>
              <a:ea typeface="Lato" charset="0"/>
              <a:cs typeface="Lato" charset="0"/>
            </a:endParaRPr>
          </a:p>
        </p:txBody>
      </p:sp>
      <p:sp>
        <p:nvSpPr>
          <p:cNvPr id="32" name="Rectangle 31"/>
          <p:cNvSpPr/>
          <p:nvPr/>
        </p:nvSpPr>
        <p:spPr>
          <a:xfrm>
            <a:off x="4272161" y="8231194"/>
            <a:ext cx="7720366" cy="2770546"/>
          </a:xfrm>
          <a:prstGeom prst="rect">
            <a:avLst/>
          </a:prstGeom>
          <a:solidFill>
            <a:schemeClr val="accent4">
              <a:lumMod val="20000"/>
              <a:lumOff val="80000"/>
            </a:schemeClr>
          </a:solidFill>
        </p:spPr>
        <p:txBody>
          <a:bodyPr wrap="square" lIns="182880" tIns="182880" rIns="365687" bIns="365687">
            <a:noAutofit/>
          </a:bodyPr>
          <a:lstStyle/>
          <a:p>
            <a:pPr algn="ctr">
              <a:lnSpc>
                <a:spcPct val="120000"/>
              </a:lnSpc>
            </a:pPr>
            <a:endParaRPr lang="en-US" sz="3200" dirty="0">
              <a:solidFill>
                <a:schemeClr val="bg1">
                  <a:lumMod val="50000"/>
                </a:schemeClr>
              </a:solidFill>
              <a:latin typeface="Source Sans Pro Regular" charset="0"/>
            </a:endParaRPr>
          </a:p>
        </p:txBody>
      </p:sp>
      <p:sp>
        <p:nvSpPr>
          <p:cNvPr id="39" name="Rectangle 38"/>
          <p:cNvSpPr/>
          <p:nvPr/>
        </p:nvSpPr>
        <p:spPr>
          <a:xfrm>
            <a:off x="12569265" y="7591444"/>
            <a:ext cx="7720366" cy="640116"/>
          </a:xfrm>
          <a:prstGeom prst="rect">
            <a:avLst/>
          </a:prstGeom>
          <a:solidFill>
            <a:schemeClr val="tx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r>
              <a:rPr lang="en-US" sz="3200" dirty="0" smtClean="0">
                <a:solidFill>
                  <a:srgbClr val="FFFFFF"/>
                </a:solidFill>
                <a:latin typeface="Lato" charset="0"/>
                <a:ea typeface="Lato" charset="0"/>
                <a:cs typeface="Lato" charset="0"/>
              </a:rPr>
              <a:t>Surprisingly Motivated attackers</a:t>
            </a:r>
            <a:endParaRPr lang="en-US" sz="3200" dirty="0">
              <a:solidFill>
                <a:srgbClr val="FFFFFF"/>
              </a:solidFill>
              <a:latin typeface="Lato" charset="0"/>
              <a:ea typeface="Lato" charset="0"/>
              <a:cs typeface="Lato" charset="0"/>
            </a:endParaRPr>
          </a:p>
        </p:txBody>
      </p:sp>
      <p:sp>
        <p:nvSpPr>
          <p:cNvPr id="45" name="Rectangle 44"/>
          <p:cNvSpPr/>
          <p:nvPr/>
        </p:nvSpPr>
        <p:spPr>
          <a:xfrm>
            <a:off x="12569269" y="8231194"/>
            <a:ext cx="7720366" cy="2770546"/>
          </a:xfrm>
          <a:prstGeom prst="rect">
            <a:avLst/>
          </a:prstGeom>
          <a:solidFill>
            <a:schemeClr val="accent5">
              <a:lumMod val="20000"/>
              <a:lumOff val="80000"/>
            </a:schemeClr>
          </a:solidFill>
        </p:spPr>
        <p:txBody>
          <a:bodyPr wrap="square" lIns="182880" tIns="182880" rIns="365687" bIns="365687">
            <a:noAutofit/>
          </a:bodyPr>
          <a:lstStyle/>
          <a:p>
            <a:pPr algn="ctr">
              <a:lnSpc>
                <a:spcPct val="120000"/>
              </a:lnSpc>
            </a:pPr>
            <a:endParaRPr lang="en-US" sz="3200" dirty="0">
              <a:solidFill>
                <a:schemeClr val="bg1">
                  <a:lumMod val="50000"/>
                </a:schemeClr>
              </a:solidFill>
              <a:latin typeface="Source Sans Pro Regular" charset="0"/>
            </a:endParaRPr>
          </a:p>
        </p:txBody>
      </p:sp>
      <p:sp>
        <p:nvSpPr>
          <p:cNvPr id="47" name="TextBox 46"/>
          <p:cNvSpPr txBox="1"/>
          <p:nvPr/>
        </p:nvSpPr>
        <p:spPr>
          <a:xfrm>
            <a:off x="13030497" y="8544561"/>
            <a:ext cx="6797901" cy="2084225"/>
          </a:xfrm>
          <a:prstGeom prst="rect">
            <a:avLst/>
          </a:prstGeom>
          <a:noFill/>
        </p:spPr>
        <p:txBody>
          <a:bodyPr wrap="square" rtlCol="0">
            <a:spAutoFit/>
          </a:bodyPr>
          <a:lstStyle/>
          <a:p>
            <a:pPr marL="342900" indent="-342900" algn="just">
              <a:lnSpc>
                <a:spcPts val="4033"/>
              </a:lnSpc>
              <a:buFont typeface="Arial" charset="0"/>
              <a:buChar char="•"/>
            </a:pPr>
            <a:r>
              <a:rPr lang="en-US" sz="2500" dirty="0" smtClean="0">
                <a:solidFill>
                  <a:schemeClr val="tx2"/>
                </a:solidFill>
                <a:latin typeface="Lato" charset="0"/>
                <a:ea typeface="Lato" charset="0"/>
                <a:cs typeface="Lato" charset="0"/>
              </a:rPr>
              <a:t>Remote machine compromise</a:t>
            </a:r>
          </a:p>
          <a:p>
            <a:pPr marL="342900" indent="-342900" algn="just">
              <a:lnSpc>
                <a:spcPts val="4033"/>
              </a:lnSpc>
              <a:buFont typeface="Arial" charset="0"/>
              <a:buChar char="•"/>
            </a:pPr>
            <a:r>
              <a:rPr lang="en-US" sz="2500" dirty="0" smtClean="0">
                <a:solidFill>
                  <a:schemeClr val="tx2"/>
                </a:solidFill>
                <a:latin typeface="Lato" charset="0"/>
                <a:ea typeface="Lato" charset="0"/>
                <a:cs typeface="Lato" charset="0"/>
              </a:rPr>
              <a:t>There are certain vectors against SW encryption that are currently unsolvable except via some pretty edge solutions</a:t>
            </a:r>
          </a:p>
        </p:txBody>
      </p:sp>
      <p:sp>
        <p:nvSpPr>
          <p:cNvPr id="48" name="TextBox 47"/>
          <p:cNvSpPr txBox="1"/>
          <p:nvPr/>
        </p:nvSpPr>
        <p:spPr>
          <a:xfrm>
            <a:off x="4744848" y="8397033"/>
            <a:ext cx="6797901" cy="2144177"/>
          </a:xfrm>
          <a:prstGeom prst="rect">
            <a:avLst/>
          </a:prstGeom>
          <a:noFill/>
        </p:spPr>
        <p:txBody>
          <a:bodyPr wrap="square" rtlCol="0">
            <a:spAutoFit/>
          </a:bodyPr>
          <a:lstStyle/>
          <a:p>
            <a:pPr>
              <a:lnSpc>
                <a:spcPts val="4033"/>
              </a:lnSpc>
            </a:pPr>
            <a:r>
              <a:rPr lang="en-US" sz="2500" dirty="0" smtClean="0">
                <a:solidFill>
                  <a:schemeClr val="tx2"/>
                </a:solidFill>
                <a:latin typeface="Lato" charset="0"/>
                <a:ea typeface="Lato" charset="0"/>
                <a:cs typeface="Lato" charset="0"/>
              </a:rPr>
              <a:t>The constant game of tag between cryptographers and </a:t>
            </a:r>
            <a:r>
              <a:rPr lang="en-US" sz="2500" i="1" dirty="0" smtClean="0">
                <a:solidFill>
                  <a:schemeClr val="tx2"/>
                </a:solidFill>
                <a:latin typeface="Lato" charset="0"/>
                <a:ea typeface="Lato" charset="0"/>
                <a:cs typeface="Lato" charset="0"/>
              </a:rPr>
              <a:t>other </a:t>
            </a:r>
            <a:r>
              <a:rPr lang="en-US" sz="2500" dirty="0" smtClean="0">
                <a:solidFill>
                  <a:schemeClr val="tx2"/>
                </a:solidFill>
                <a:latin typeface="Lato" charset="0"/>
                <a:ea typeface="Lato" charset="0"/>
                <a:cs typeface="Lato" charset="0"/>
              </a:rPr>
              <a:t>cryptographers (or themselves)</a:t>
            </a:r>
            <a:endParaRPr lang="en-US" sz="2500" dirty="0">
              <a:solidFill>
                <a:schemeClr val="tx2"/>
              </a:solidFill>
              <a:latin typeface="Lato" charset="0"/>
              <a:ea typeface="Lato" charset="0"/>
              <a:cs typeface="Lato" charset="0"/>
            </a:endParaRPr>
          </a:p>
          <a:p>
            <a:pPr>
              <a:lnSpc>
                <a:spcPts val="4033"/>
              </a:lnSpc>
            </a:pPr>
            <a:r>
              <a:rPr lang="en-US" sz="2500" dirty="0" smtClean="0">
                <a:solidFill>
                  <a:schemeClr val="tx2"/>
                </a:solidFill>
                <a:latin typeface="Lato" charset="0"/>
                <a:ea typeface="Lato" charset="0"/>
                <a:cs typeface="Lato" charset="0"/>
              </a:rPr>
              <a:t>“HAHAHAH I broke my thing!.... Oh”</a:t>
            </a:r>
            <a:endParaRPr lang="en-US" sz="2500" dirty="0">
              <a:solidFill>
                <a:schemeClr val="tx2"/>
              </a:solidFill>
              <a:latin typeface="Lato" charset="0"/>
              <a:ea typeface="Lato" charset="0"/>
              <a:cs typeface="Lato" charset="0"/>
            </a:endParaRPr>
          </a:p>
        </p:txBody>
      </p:sp>
      <p:sp>
        <p:nvSpPr>
          <p:cNvPr id="49" name="TextBox 48"/>
          <p:cNvSpPr txBox="1"/>
          <p:nvPr/>
        </p:nvSpPr>
        <p:spPr>
          <a:xfrm>
            <a:off x="13030497" y="4387986"/>
            <a:ext cx="6797901" cy="2657138"/>
          </a:xfrm>
          <a:prstGeom prst="rect">
            <a:avLst/>
          </a:prstGeom>
          <a:noFill/>
        </p:spPr>
        <p:txBody>
          <a:bodyPr wrap="square" rtlCol="0">
            <a:spAutoFit/>
          </a:bodyPr>
          <a:lstStyle/>
          <a:p>
            <a:pPr marL="342900" indent="-342900">
              <a:lnSpc>
                <a:spcPts val="4033"/>
              </a:lnSpc>
              <a:buFont typeface="Arial" charset="0"/>
              <a:buChar char="•"/>
            </a:pPr>
            <a:r>
              <a:rPr lang="en-US" sz="2500" dirty="0" smtClean="0">
                <a:solidFill>
                  <a:schemeClr val="tx2"/>
                </a:solidFill>
                <a:latin typeface="Lato" charset="0"/>
                <a:ea typeface="Lato" charset="0"/>
                <a:cs typeface="Lato" charset="0"/>
              </a:rPr>
              <a:t>Problems with “plausible deniability”. </a:t>
            </a:r>
          </a:p>
          <a:p>
            <a:pPr marL="342900" indent="-342900">
              <a:lnSpc>
                <a:spcPts val="4033"/>
              </a:lnSpc>
              <a:buFont typeface="Arial" charset="0"/>
              <a:buChar char="•"/>
            </a:pPr>
            <a:r>
              <a:rPr lang="en-US" sz="2500" dirty="0" smtClean="0">
                <a:solidFill>
                  <a:schemeClr val="tx2"/>
                </a:solidFill>
                <a:latin typeface="Lato" charset="0"/>
                <a:ea typeface="Lato" charset="0"/>
                <a:cs typeface="Lato" charset="0"/>
              </a:rPr>
              <a:t>Oppressive regimes and the treatment of dissidents and activists. </a:t>
            </a:r>
          </a:p>
          <a:p>
            <a:pPr marL="342900" indent="-342900">
              <a:lnSpc>
                <a:spcPts val="4033"/>
              </a:lnSpc>
              <a:buFont typeface="Arial" charset="0"/>
              <a:buChar char="•"/>
            </a:pPr>
            <a:r>
              <a:rPr lang="en-US" sz="2500" dirty="0" smtClean="0">
                <a:solidFill>
                  <a:schemeClr val="tx2"/>
                </a:solidFill>
                <a:latin typeface="Lato" charset="0"/>
                <a:ea typeface="Lato" charset="0"/>
                <a:cs typeface="Lato" charset="0"/>
              </a:rPr>
              <a:t>Secure data is only as good as the servers they rest on. </a:t>
            </a:r>
          </a:p>
        </p:txBody>
      </p:sp>
      <p:sp>
        <p:nvSpPr>
          <p:cNvPr id="50" name="TextBox 49"/>
          <p:cNvSpPr txBox="1"/>
          <p:nvPr/>
        </p:nvSpPr>
        <p:spPr>
          <a:xfrm>
            <a:off x="4744848" y="4548134"/>
            <a:ext cx="6797901" cy="2144177"/>
          </a:xfrm>
          <a:prstGeom prst="rect">
            <a:avLst/>
          </a:prstGeom>
          <a:noFill/>
        </p:spPr>
        <p:txBody>
          <a:bodyPr wrap="square" rtlCol="0">
            <a:spAutoFit/>
          </a:bodyPr>
          <a:lstStyle/>
          <a:p>
            <a:pPr marL="342900" indent="-342900">
              <a:lnSpc>
                <a:spcPts val="4033"/>
              </a:lnSpc>
              <a:buFont typeface="Arial" charset="0"/>
              <a:buChar char="•"/>
            </a:pPr>
            <a:r>
              <a:rPr lang="en-US" sz="2500" dirty="0" smtClean="0">
                <a:solidFill>
                  <a:schemeClr val="tx2"/>
                </a:solidFill>
                <a:latin typeface="Lato" charset="0"/>
                <a:ea typeface="Lato" charset="0"/>
                <a:cs typeface="Lato" charset="0"/>
              </a:rPr>
              <a:t>Poor choices in encryption modes</a:t>
            </a:r>
          </a:p>
          <a:p>
            <a:pPr marL="342900" indent="-342900">
              <a:lnSpc>
                <a:spcPts val="4033"/>
              </a:lnSpc>
              <a:buFont typeface="Arial" charset="0"/>
              <a:buChar char="•"/>
            </a:pPr>
            <a:r>
              <a:rPr lang="en-US" sz="2500" dirty="0" smtClean="0">
                <a:solidFill>
                  <a:schemeClr val="tx2"/>
                </a:solidFill>
                <a:latin typeface="Lato" charset="0"/>
                <a:ea typeface="Lato" charset="0"/>
                <a:cs typeface="Lato" charset="0"/>
              </a:rPr>
              <a:t>The very nature of block encryption</a:t>
            </a:r>
          </a:p>
          <a:p>
            <a:pPr marL="342900" indent="-342900">
              <a:lnSpc>
                <a:spcPts val="4033"/>
              </a:lnSpc>
              <a:buFont typeface="Arial" charset="0"/>
              <a:buChar char="•"/>
            </a:pPr>
            <a:r>
              <a:rPr lang="en-US" sz="2500" dirty="0" smtClean="0">
                <a:solidFill>
                  <a:schemeClr val="tx2"/>
                </a:solidFill>
                <a:latin typeface="Lato" charset="0"/>
                <a:ea typeface="Lato" charset="0"/>
                <a:cs typeface="Lato" charset="0"/>
              </a:rPr>
              <a:t>Some software does stupid things by default</a:t>
            </a:r>
          </a:p>
          <a:p>
            <a:pPr marL="342900" indent="-342900">
              <a:lnSpc>
                <a:spcPts val="4033"/>
              </a:lnSpc>
              <a:buFont typeface="Arial" charset="0"/>
              <a:buChar char="•"/>
            </a:pPr>
            <a:r>
              <a:rPr lang="en-US" sz="2500" dirty="0" smtClean="0">
                <a:solidFill>
                  <a:schemeClr val="tx2"/>
                </a:solidFill>
                <a:latin typeface="Lato" charset="0"/>
                <a:ea typeface="Lato" charset="0"/>
                <a:cs typeface="Lato" charset="0"/>
              </a:rPr>
              <a:t>Poor randomness</a:t>
            </a:r>
          </a:p>
        </p:txBody>
      </p:sp>
      <p:pic>
        <p:nvPicPr>
          <p:cNvPr id="17" name="Picture 16"/>
          <p:cNvPicPr>
            <a:picLocks noChangeAspect="1"/>
          </p:cNvPicPr>
          <p:nvPr/>
        </p:nvPicPr>
        <p:blipFill>
          <a:blip r:embed="rId3"/>
          <a:stretch>
            <a:fillRect/>
          </a:stretch>
        </p:blipFill>
        <p:spPr>
          <a:xfrm>
            <a:off x="4525461" y="644338"/>
            <a:ext cx="1451243" cy="1650433"/>
          </a:xfrm>
          <a:prstGeom prst="rect">
            <a:avLst/>
          </a:prstGeom>
        </p:spPr>
      </p:pic>
      <p:pic>
        <p:nvPicPr>
          <p:cNvPr id="18" name="Picture 17"/>
          <p:cNvPicPr>
            <a:picLocks noChangeAspect="1"/>
          </p:cNvPicPr>
          <p:nvPr/>
        </p:nvPicPr>
        <p:blipFill>
          <a:blip r:embed="rId3"/>
          <a:stretch>
            <a:fillRect/>
          </a:stretch>
        </p:blipFill>
        <p:spPr>
          <a:xfrm>
            <a:off x="18459509" y="606529"/>
            <a:ext cx="1451243" cy="1650433"/>
          </a:xfrm>
          <a:prstGeom prst="rect">
            <a:avLst/>
          </a:prstGeom>
        </p:spPr>
      </p:pic>
    </p:spTree>
    <p:extLst>
      <p:ext uri="{BB962C8B-B14F-4D97-AF65-F5344CB8AC3E}">
        <p14:creationId xmlns:p14="http://schemas.microsoft.com/office/powerpoint/2010/main" val="19769596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3801060" y="0"/>
            <a:ext cx="10576590" cy="13716000"/>
          </a:xfrm>
          <a:prstGeom prst="rect">
            <a:avLst/>
          </a:prstGeom>
          <a:solidFill>
            <a:schemeClr val="accent2">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383" tIns="96383" rIns="96383" bIns="96383" numCol="1" spcCol="2539" anchor="ctr" anchorCtr="0">
            <a:noAutofit/>
          </a:bodyPr>
          <a:lstStyle/>
          <a:p>
            <a:pPr algn="ctr" defTabSz="1896107">
              <a:lnSpc>
                <a:spcPct val="90000"/>
              </a:lnSpc>
              <a:spcBef>
                <a:spcPct val="0"/>
              </a:spcBef>
              <a:spcAft>
                <a:spcPct val="35000"/>
              </a:spcAft>
            </a:pPr>
            <a:endParaRPr lang="en-US" sz="3200" dirty="0">
              <a:solidFill>
                <a:srgbClr val="FFFFFF"/>
              </a:solidFill>
              <a:latin typeface="Lato" charset="0"/>
              <a:ea typeface="Lato" charset="0"/>
              <a:cs typeface="Lato" charset="0"/>
            </a:endParaRPr>
          </a:p>
        </p:txBody>
      </p:sp>
      <p:sp>
        <p:nvSpPr>
          <p:cNvPr id="18" name="Rectangle 17"/>
          <p:cNvSpPr>
            <a:spLocks/>
          </p:cNvSpPr>
          <p:nvPr/>
        </p:nvSpPr>
        <p:spPr bwMode="auto">
          <a:xfrm>
            <a:off x="1937516" y="1983826"/>
            <a:ext cx="10302500" cy="98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6400" b="1" dirty="0" smtClean="0">
                <a:solidFill>
                  <a:schemeClr val="tx2"/>
                </a:solidFill>
                <a:latin typeface="Lato" charset="0"/>
                <a:ea typeface="Lato" charset="0"/>
                <a:cs typeface="Lato" charset="0"/>
                <a:sym typeface="Bebas Neue" charset="0"/>
              </a:rPr>
              <a:t>Hard drive Block Encryption</a:t>
            </a:r>
          </a:p>
        </p:txBody>
      </p:sp>
      <p:sp>
        <p:nvSpPr>
          <p:cNvPr id="26" name="TextBox 25"/>
          <p:cNvSpPr txBox="1"/>
          <p:nvPr/>
        </p:nvSpPr>
        <p:spPr>
          <a:xfrm>
            <a:off x="14581509" y="1983826"/>
            <a:ext cx="9277949" cy="8135560"/>
          </a:xfrm>
          <a:prstGeom prst="rect">
            <a:avLst/>
          </a:prstGeom>
          <a:noFill/>
        </p:spPr>
        <p:txBody>
          <a:bodyPr wrap="square" rtlCol="0">
            <a:spAutoFit/>
          </a:bodyPr>
          <a:lstStyle/>
          <a:p>
            <a:pPr>
              <a:spcAft>
                <a:spcPts val="400"/>
              </a:spcAft>
            </a:pPr>
            <a:r>
              <a:rPr lang="en-AU" sz="4000" dirty="0" smtClean="0">
                <a:solidFill>
                  <a:schemeClr val="bg1"/>
                </a:solidFill>
                <a:latin typeface="Lato" charset="0"/>
                <a:ea typeface="Lato" charset="0"/>
                <a:cs typeface="Lato" charset="0"/>
              </a:rPr>
              <a:t>Hard disk encryption</a:t>
            </a:r>
          </a:p>
          <a:p>
            <a:pPr>
              <a:spcAft>
                <a:spcPts val="400"/>
              </a:spcAft>
            </a:pPr>
            <a:endParaRPr lang="en-AU" sz="24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Cannot be encrypted as a stream</a:t>
            </a:r>
          </a:p>
          <a:p>
            <a:pPr marL="571500" indent="-571500">
              <a:spcAft>
                <a:spcPts val="400"/>
              </a:spcAft>
              <a:buFont typeface="Arial" charset="0"/>
              <a:buChar char="•"/>
            </a:pPr>
            <a:endParaRPr lang="en-US" sz="2400" dirty="0" smtClean="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We must have the ability to seek to a particular sector/block of the hard drive and read the data there without decrypting entire stream to that point</a:t>
            </a:r>
          </a:p>
          <a:p>
            <a:pPr marL="571500" indent="-571500">
              <a:spcAft>
                <a:spcPts val="400"/>
              </a:spcAft>
              <a:buFont typeface="Arial" charset="0"/>
              <a:buChar char="•"/>
            </a:pPr>
            <a:endParaRPr lang="en-US" sz="2400" dirty="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Like using the same one time pad to encrypt thousands of messages.</a:t>
            </a:r>
          </a:p>
          <a:p>
            <a:pPr marL="571500" indent="-571500">
              <a:spcAft>
                <a:spcPts val="400"/>
              </a:spcAft>
              <a:buFont typeface="Arial" charset="0"/>
              <a:buChar char="•"/>
            </a:pPr>
            <a:endParaRPr lang="en-US" sz="2400" dirty="0">
              <a:solidFill>
                <a:schemeClr val="bg1"/>
              </a:solidFill>
              <a:latin typeface="Lato" charset="0"/>
              <a:ea typeface="Lato" charset="0"/>
              <a:cs typeface="Lato" charset="0"/>
            </a:endParaRPr>
          </a:p>
          <a:p>
            <a:pPr marL="571500" indent="-571500">
              <a:spcAft>
                <a:spcPts val="400"/>
              </a:spcAft>
              <a:buFont typeface="Arial" charset="0"/>
              <a:buChar char="•"/>
            </a:pPr>
            <a:r>
              <a:rPr lang="en-US" sz="4000" dirty="0" smtClean="0">
                <a:solidFill>
                  <a:schemeClr val="bg1"/>
                </a:solidFill>
                <a:latin typeface="Lato" charset="0"/>
                <a:ea typeface="Lato" charset="0"/>
                <a:cs typeface="Lato" charset="0"/>
              </a:rPr>
              <a:t>Seek times and decryption time </a:t>
            </a:r>
            <a:r>
              <a:rPr lang="en-US" sz="4000" i="1" dirty="0" smtClean="0">
                <a:solidFill>
                  <a:schemeClr val="bg1"/>
                </a:solidFill>
                <a:latin typeface="Lato" charset="0"/>
                <a:ea typeface="Lato" charset="0"/>
                <a:cs typeface="Lato" charset="0"/>
              </a:rPr>
              <a:t>really</a:t>
            </a:r>
            <a:r>
              <a:rPr lang="en-US" sz="4000" dirty="0" smtClean="0">
                <a:solidFill>
                  <a:schemeClr val="bg1"/>
                </a:solidFill>
                <a:latin typeface="Lato" charset="0"/>
                <a:ea typeface="Lato" charset="0"/>
                <a:cs typeface="Lato" charset="0"/>
              </a:rPr>
              <a:t> matters </a:t>
            </a:r>
            <a:endParaRPr lang="en-AU" sz="4000" dirty="0" smtClean="0">
              <a:solidFill>
                <a:schemeClr val="bg1"/>
              </a:solidFill>
              <a:latin typeface="Lato" charset="0"/>
              <a:ea typeface="Lato" charset="0"/>
              <a:cs typeface="Lato" charset="0"/>
            </a:endParaRPr>
          </a:p>
        </p:txBody>
      </p:sp>
      <p:sp>
        <p:nvSpPr>
          <p:cNvPr id="28" name="Rectangle 27"/>
          <p:cNvSpPr/>
          <p:nvPr/>
        </p:nvSpPr>
        <p:spPr>
          <a:xfrm>
            <a:off x="6585836" y="3249107"/>
            <a:ext cx="100584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Regular" charset="0"/>
            </a:endParaRPr>
          </a:p>
        </p:txBody>
      </p:sp>
      <p:sp>
        <p:nvSpPr>
          <p:cNvPr id="33" name="TextBox 32"/>
          <p:cNvSpPr txBox="1"/>
          <p:nvPr/>
        </p:nvSpPr>
        <p:spPr>
          <a:xfrm>
            <a:off x="4246193" y="3655030"/>
            <a:ext cx="5408013" cy="769441"/>
          </a:xfrm>
          <a:prstGeom prst="rect">
            <a:avLst/>
          </a:prstGeom>
          <a:noFill/>
        </p:spPr>
        <p:txBody>
          <a:bodyPr wrap="square" rtlCol="0">
            <a:spAutoFit/>
          </a:bodyPr>
          <a:lstStyle/>
          <a:p>
            <a:pPr algn="ctr"/>
            <a:r>
              <a:rPr lang="en-AU" sz="4400" b="1" dirty="0" smtClean="0">
                <a:solidFill>
                  <a:schemeClr val="tx1">
                    <a:lumMod val="50000"/>
                  </a:schemeClr>
                </a:solidFill>
              </a:rPr>
              <a:t>Hard drive blocks</a:t>
            </a:r>
            <a:endParaRPr lang="en-AU" sz="4400" b="1" dirty="0">
              <a:solidFill>
                <a:schemeClr val="tx1">
                  <a:lumMod val="50000"/>
                </a:schemeClr>
              </a:solidFill>
            </a:endParaRPr>
          </a:p>
        </p:txBody>
      </p:sp>
      <p:grpSp>
        <p:nvGrpSpPr>
          <p:cNvPr id="20" name="Group 19"/>
          <p:cNvGrpSpPr/>
          <p:nvPr/>
        </p:nvGrpSpPr>
        <p:grpSpPr>
          <a:xfrm>
            <a:off x="6552807" y="887174"/>
            <a:ext cx="1071899" cy="277112"/>
            <a:chOff x="6485856" y="907624"/>
            <a:chExt cx="1071899" cy="277112"/>
          </a:xfrm>
        </p:grpSpPr>
        <p:sp>
          <p:nvSpPr>
            <p:cNvPr id="25" name="Elipse 8"/>
            <p:cNvSpPr/>
            <p:nvPr/>
          </p:nvSpPr>
          <p:spPr>
            <a:xfrm flipV="1">
              <a:off x="648585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Elipse 9"/>
            <p:cNvSpPr/>
            <p:nvPr/>
          </p:nvSpPr>
          <p:spPr>
            <a:xfrm flipV="1">
              <a:off x="6883249"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4" name="Elipse 10"/>
            <p:cNvSpPr/>
            <p:nvPr/>
          </p:nvSpPr>
          <p:spPr>
            <a:xfrm flipV="1">
              <a:off x="728064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36" name="Table 35"/>
          <p:cNvGraphicFramePr>
            <a:graphicFrameLocks noGrp="1"/>
          </p:cNvGraphicFramePr>
          <p:nvPr>
            <p:extLst>
              <p:ext uri="{D42A27DB-BD31-4B8C-83A1-F6EECF244321}">
                <p14:modId xmlns:p14="http://schemas.microsoft.com/office/powerpoint/2010/main" val="1476227944"/>
              </p:ext>
            </p:extLst>
          </p:nvPr>
        </p:nvGraphicFramePr>
        <p:xfrm>
          <a:off x="894644" y="476638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Sector</a:t>
                      </a:r>
                      <a:r>
                        <a:rPr lang="en-AU" b="1" baseline="0" dirty="0" smtClean="0"/>
                        <a:t> 1</a:t>
                      </a:r>
                      <a:endParaRPr lang="en-AU" b="1" dirty="0"/>
                    </a:p>
                  </a:txBody>
                  <a:tcPr anchor="ctr"/>
                </a:tc>
                <a:tc>
                  <a:txBody>
                    <a:bodyPr/>
                    <a:lstStyle/>
                    <a:p>
                      <a:pPr algn="ctr"/>
                      <a:r>
                        <a:rPr lang="en-AU" dirty="0" smtClean="0"/>
                        <a:t>Sector2</a:t>
                      </a:r>
                    </a:p>
                  </a:txBody>
                  <a:tcPr anchor="ctr"/>
                </a:tc>
                <a:tc>
                  <a:txBody>
                    <a:bodyPr/>
                    <a:lstStyle/>
                    <a:p>
                      <a:pPr algn="ctr"/>
                      <a:r>
                        <a:rPr lang="en-AU" dirty="0" smtClean="0"/>
                        <a:t>Sector</a:t>
                      </a:r>
                    </a:p>
                    <a:p>
                      <a:pPr algn="ctr"/>
                      <a:r>
                        <a:rPr lang="en-AU" dirty="0" smtClean="0"/>
                        <a:t>3</a:t>
                      </a:r>
                      <a:endParaRPr lang="en-AU" dirty="0"/>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dirty="0" smtClean="0"/>
                        <a:t>Sector</a:t>
                      </a:r>
                    </a:p>
                    <a:p>
                      <a:pPr algn="ctr"/>
                      <a:r>
                        <a:rPr lang="en-AU" dirty="0" smtClean="0"/>
                        <a:t>4</a:t>
                      </a:r>
                      <a:endParaRPr lang="en-AU" dirty="0"/>
                    </a:p>
                  </a:txBody>
                  <a:tcPr anchor="ctr"/>
                </a:tc>
                <a:tc>
                  <a:txBody>
                    <a:bodyPr/>
                    <a:lstStyle/>
                    <a:p>
                      <a:pPr marL="0" marR="0" indent="0" algn="ctr" defTabSz="1828343" rtl="0" eaLnBrk="1" fontAlgn="auto" latinLnBrk="0" hangingPunct="1">
                        <a:lnSpc>
                          <a:spcPct val="100000"/>
                        </a:lnSpc>
                        <a:spcBef>
                          <a:spcPts val="0"/>
                        </a:spcBef>
                        <a:spcAft>
                          <a:spcPts val="0"/>
                        </a:spcAft>
                        <a:buClrTx/>
                        <a:buSzTx/>
                        <a:buFontTx/>
                        <a:buNone/>
                        <a:tabLst/>
                        <a:defRPr/>
                      </a:pPr>
                      <a:r>
                        <a:rPr lang="en-AU" dirty="0" smtClean="0"/>
                        <a:t>Sector</a:t>
                      </a:r>
                    </a:p>
                    <a:p>
                      <a:pPr algn="ctr"/>
                      <a:r>
                        <a:rPr lang="en-AU" dirty="0" smtClean="0"/>
                        <a:t>5</a:t>
                      </a:r>
                      <a:endParaRPr lang="en-AU" dirty="0"/>
                    </a:p>
                  </a:txBody>
                  <a:tcPr anchor="ctr"/>
                </a:tc>
                <a:tc>
                  <a:txBody>
                    <a:bodyPr/>
                    <a:lstStyle/>
                    <a:p>
                      <a:pPr algn="ctr"/>
                      <a:r>
                        <a:rPr lang="mr-IN" dirty="0" smtClean="0"/>
                        <a:t>…</a:t>
                      </a:r>
                      <a:endParaRPr lang="en-AU" dirty="0"/>
                    </a:p>
                  </a:txBody>
                  <a:tcPr anchor="ctr"/>
                </a:tc>
                <a:tc>
                  <a:txBody>
                    <a:bodyPr/>
                    <a:lstStyle/>
                    <a:p>
                      <a:pPr algn="ctr"/>
                      <a:r>
                        <a:rPr lang="mr-IN" dirty="0" smtClean="0"/>
                        <a:t>…</a:t>
                      </a:r>
                      <a:endParaRPr lang="en-AU" dirty="0"/>
                    </a:p>
                  </a:txBody>
                  <a:tcPr anchor="ctr"/>
                </a:tc>
                <a:tc>
                  <a:txBody>
                    <a:bodyPr/>
                    <a:lstStyle/>
                    <a:p>
                      <a:pPr algn="ctr"/>
                      <a:r>
                        <a:rPr lang="mr-IN" dirty="0" smtClean="0"/>
                        <a:t>…</a:t>
                      </a:r>
                      <a:endParaRPr lang="en-AU" dirty="0"/>
                    </a:p>
                  </a:txBody>
                  <a:tcPr anchor="ctr"/>
                </a:tc>
              </a:tr>
            </a:tbl>
          </a:graphicData>
        </a:graphic>
      </p:graphicFrame>
      <p:sp>
        <p:nvSpPr>
          <p:cNvPr id="37" name="Rectangle 36"/>
          <p:cNvSpPr>
            <a:spLocks/>
          </p:cNvSpPr>
          <p:nvPr/>
        </p:nvSpPr>
        <p:spPr bwMode="auto">
          <a:xfrm>
            <a:off x="4871808" y="1355229"/>
            <a:ext cx="4433907"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4000" spc="100" dirty="0" smtClean="0">
                <a:latin typeface="Source Sans Pro" charset="0"/>
                <a:ea typeface="Source Sans Pro" charset="0"/>
                <a:cs typeface="Source Sans Pro" charset="0"/>
                <a:sym typeface="Bebas Neue" charset="0"/>
              </a:rPr>
              <a:t>Why is this so hard?</a:t>
            </a:r>
            <a:endParaRPr lang="en-US" sz="4000" spc="100" dirty="0">
              <a:solidFill>
                <a:schemeClr val="accent2"/>
              </a:solidFill>
              <a:latin typeface="Source Sans Pro" charset="0"/>
              <a:ea typeface="Source Sans Pro" charset="0"/>
              <a:cs typeface="Source Sans Pro" charset="0"/>
              <a:sym typeface="Bebas Neue" charset="0"/>
            </a:endParaRPr>
          </a:p>
        </p:txBody>
      </p:sp>
      <p:grpSp>
        <p:nvGrpSpPr>
          <p:cNvPr id="19" name="Group 18"/>
          <p:cNvGrpSpPr/>
          <p:nvPr/>
        </p:nvGrpSpPr>
        <p:grpSpPr>
          <a:xfrm>
            <a:off x="18553404" y="907624"/>
            <a:ext cx="1071899" cy="277112"/>
            <a:chOff x="11326306" y="907624"/>
            <a:chExt cx="1071899" cy="277112"/>
          </a:xfrm>
        </p:grpSpPr>
        <p:sp>
          <p:nvSpPr>
            <p:cNvPr id="21" name="Elipse 8"/>
            <p:cNvSpPr/>
            <p:nvPr/>
          </p:nvSpPr>
          <p:spPr>
            <a:xfrm flipV="1">
              <a:off x="11326306" y="907624"/>
              <a:ext cx="277112" cy="2771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2" name="Elipse 9"/>
            <p:cNvSpPr/>
            <p:nvPr/>
          </p:nvSpPr>
          <p:spPr>
            <a:xfrm flipV="1">
              <a:off x="11756271" y="907624"/>
              <a:ext cx="277112" cy="2771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3" name="Elipse 10"/>
            <p:cNvSpPr/>
            <p:nvPr/>
          </p:nvSpPr>
          <p:spPr>
            <a:xfrm flipV="1">
              <a:off x="12121093" y="907624"/>
              <a:ext cx="277112" cy="2771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aphicFrame>
        <p:nvGraphicFramePr>
          <p:cNvPr id="24" name="Table 23"/>
          <p:cNvGraphicFramePr>
            <a:graphicFrameLocks noGrp="1"/>
          </p:cNvGraphicFramePr>
          <p:nvPr>
            <p:extLst>
              <p:ext uri="{D42A27DB-BD31-4B8C-83A1-F6EECF244321}">
                <p14:modId xmlns:p14="http://schemas.microsoft.com/office/powerpoint/2010/main" val="120997417"/>
              </p:ext>
            </p:extLst>
          </p:nvPr>
        </p:nvGraphicFramePr>
        <p:xfrm>
          <a:off x="894644" y="9135186"/>
          <a:ext cx="12388224" cy="144856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548528"/>
                <a:gridCol w="1548528"/>
                <a:gridCol w="1548528"/>
                <a:gridCol w="1548528"/>
                <a:gridCol w="1548528"/>
                <a:gridCol w="1548528"/>
                <a:gridCol w="1548528"/>
                <a:gridCol w="1548528"/>
              </a:tblGrid>
              <a:tr h="1448561">
                <a:tc>
                  <a:txBody>
                    <a:bodyPr/>
                    <a:lstStyle/>
                    <a:p>
                      <a:pPr algn="ctr"/>
                      <a:r>
                        <a:rPr lang="en-AU" b="1" dirty="0" smtClean="0"/>
                        <a:t>#####</a:t>
                      </a:r>
                      <a:endParaRPr lang="en-AU" b="1" dirty="0"/>
                    </a:p>
                  </a:txBody>
                  <a:tcPr anchor="ctr"/>
                </a:tc>
                <a:tc>
                  <a:txBody>
                    <a:bodyPr/>
                    <a:lstStyle/>
                    <a:p>
                      <a:pPr algn="ctr"/>
                      <a:r>
                        <a:rPr lang="en-AU" b="1" dirty="0" smtClean="0"/>
                        <a:t>#####</a:t>
                      </a:r>
                      <a:endParaRPr lang="en-AU" dirty="0"/>
                    </a:p>
                  </a:txBody>
                  <a:tcPr anchor="ctr"/>
                </a:tc>
                <a:tc>
                  <a:txBody>
                    <a:bodyPr/>
                    <a:lstStyle/>
                    <a:p>
                      <a:pPr algn="ctr"/>
                      <a:r>
                        <a:rPr lang="en-AU" b="1" dirty="0" smtClean="0"/>
                        <a:t>#####</a:t>
                      </a:r>
                      <a:endParaRPr lang="en-AU" dirty="0"/>
                    </a:p>
                  </a:txBody>
                  <a:tcPr anchor="ctr"/>
                </a:tc>
                <a:tc>
                  <a:txBody>
                    <a:bodyPr/>
                    <a:lstStyle/>
                    <a:p>
                      <a:pPr algn="ctr"/>
                      <a:r>
                        <a:rPr lang="en-AU" b="1" dirty="0" smtClean="0"/>
                        <a:t>#####</a:t>
                      </a:r>
                      <a:endParaRPr lang="en-AU" dirty="0"/>
                    </a:p>
                  </a:txBody>
                  <a:tcPr anchor="ctr"/>
                </a:tc>
                <a:tc>
                  <a:txBody>
                    <a:bodyPr/>
                    <a:lstStyle/>
                    <a:p>
                      <a:pPr algn="ctr"/>
                      <a:r>
                        <a:rPr lang="en-AU" b="1" dirty="0" smtClean="0"/>
                        <a:t>#####</a:t>
                      </a:r>
                      <a:endParaRPr lang="en-AU" dirty="0"/>
                    </a:p>
                  </a:txBody>
                  <a:tcPr anchor="ctr"/>
                </a:tc>
                <a:tc>
                  <a:txBody>
                    <a:bodyPr/>
                    <a:lstStyle/>
                    <a:p>
                      <a:pPr algn="ctr"/>
                      <a:r>
                        <a:rPr lang="en-AU" b="1" dirty="0" smtClean="0"/>
                        <a:t>#####</a:t>
                      </a:r>
                      <a:endParaRPr lang="en-AU" dirty="0"/>
                    </a:p>
                  </a:txBody>
                  <a:tcPr anchor="ctr"/>
                </a:tc>
                <a:tc>
                  <a:txBody>
                    <a:bodyPr/>
                    <a:lstStyle/>
                    <a:p>
                      <a:pPr algn="ctr"/>
                      <a:r>
                        <a:rPr lang="en-AU" b="1" dirty="0" smtClean="0"/>
                        <a:t>#####</a:t>
                      </a:r>
                      <a:endParaRPr lang="en-AU" dirty="0"/>
                    </a:p>
                  </a:txBody>
                  <a:tcPr anchor="ctr"/>
                </a:tc>
                <a:tc>
                  <a:txBody>
                    <a:bodyPr/>
                    <a:lstStyle/>
                    <a:p>
                      <a:pPr algn="ctr"/>
                      <a:r>
                        <a:rPr lang="en-AU" b="1" dirty="0" smtClean="0"/>
                        <a:t>#####</a:t>
                      </a:r>
                      <a:endParaRPr lang="en-AU" dirty="0"/>
                    </a:p>
                  </a:txBody>
                  <a:tcPr anchor="ctr"/>
                </a:tc>
              </a:tr>
            </a:tbl>
          </a:graphicData>
        </a:graphic>
      </p:graphicFrame>
      <p:sp>
        <p:nvSpPr>
          <p:cNvPr id="29" name="TextBox 28"/>
          <p:cNvSpPr txBox="1"/>
          <p:nvPr/>
        </p:nvSpPr>
        <p:spPr>
          <a:xfrm>
            <a:off x="3848800" y="10851697"/>
            <a:ext cx="5408013" cy="1446550"/>
          </a:xfrm>
          <a:prstGeom prst="rect">
            <a:avLst/>
          </a:prstGeom>
          <a:noFill/>
        </p:spPr>
        <p:txBody>
          <a:bodyPr wrap="square" rtlCol="0">
            <a:spAutoFit/>
          </a:bodyPr>
          <a:lstStyle/>
          <a:p>
            <a:pPr algn="ctr"/>
            <a:r>
              <a:rPr lang="en-AU" sz="4400" b="1" dirty="0" smtClean="0">
                <a:solidFill>
                  <a:schemeClr val="tx1">
                    <a:lumMod val="50000"/>
                  </a:schemeClr>
                </a:solidFill>
              </a:rPr>
              <a:t>Encrypted hard drive blocks</a:t>
            </a:r>
            <a:endParaRPr lang="en-AU" sz="4400" b="1" dirty="0">
              <a:solidFill>
                <a:schemeClr val="tx1">
                  <a:lumMod val="50000"/>
                </a:schemeClr>
              </a:solidFill>
            </a:endParaRPr>
          </a:p>
        </p:txBody>
      </p:sp>
      <p:cxnSp>
        <p:nvCxnSpPr>
          <p:cNvPr id="3" name="Straight Arrow Connector 2"/>
          <p:cNvCxnSpPr/>
          <p:nvPr/>
        </p:nvCxnSpPr>
        <p:spPr>
          <a:xfrm flipH="1">
            <a:off x="1693333" y="6559497"/>
            <a:ext cx="16934" cy="226906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254377" y="6559497"/>
            <a:ext cx="16934" cy="226906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798487" y="6559497"/>
            <a:ext cx="16934" cy="226906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6342597" y="6559497"/>
            <a:ext cx="16934" cy="226906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7936190" y="6559497"/>
            <a:ext cx="16934" cy="226906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2165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Business Proposal Light">
      <a:dk1>
        <a:srgbClr val="999999"/>
      </a:dk1>
      <a:lt1>
        <a:srgbClr val="FFFFFF"/>
      </a:lt1>
      <a:dk2>
        <a:srgbClr val="494949"/>
      </a:dk2>
      <a:lt2>
        <a:srgbClr val="FFFFFF"/>
      </a:lt2>
      <a:accent1>
        <a:srgbClr val="0178B6"/>
      </a:accent1>
      <a:accent2>
        <a:srgbClr val="009EEB"/>
      </a:accent2>
      <a:accent3>
        <a:srgbClr val="424F5A"/>
      </a:accent3>
      <a:accent4>
        <a:srgbClr val="0178B6"/>
      </a:accent4>
      <a:accent5>
        <a:srgbClr val="C1CEDA"/>
      </a:accent5>
      <a:accent6>
        <a:srgbClr val="009EEB"/>
      </a:accent6>
      <a:hlink>
        <a:srgbClr val="F33B48"/>
      </a:hlink>
      <a:folHlink>
        <a:srgbClr val="FFC00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31679</TotalTime>
  <Words>4034</Words>
  <Application>Microsoft Macintosh PowerPoint</Application>
  <PresentationFormat>Custom</PresentationFormat>
  <Paragraphs>877</Paragraphs>
  <Slides>59</Slides>
  <Notes>39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59</vt:i4>
      </vt:variant>
    </vt:vector>
  </HeadingPairs>
  <TitlesOfParts>
    <vt:vector size="76" baseType="lpstr">
      <vt:lpstr>Arial</vt:lpstr>
      <vt:lpstr>Bebas Neue</vt:lpstr>
      <vt:lpstr>Calibri</vt:lpstr>
      <vt:lpstr>Cambria Math</vt:lpstr>
      <vt:lpstr>Consolas</vt:lpstr>
      <vt:lpstr>FontAwesome</vt:lpstr>
      <vt:lpstr>Gill Sans</vt:lpstr>
      <vt:lpstr>Lato</vt:lpstr>
      <vt:lpstr>Lato Heavy</vt:lpstr>
      <vt:lpstr>Lato Light</vt:lpstr>
      <vt:lpstr>Lato Regular</vt:lpstr>
      <vt:lpstr>Mangal</vt:lpstr>
      <vt:lpstr>ＭＳ Ｐゴシック</vt:lpstr>
      <vt:lpstr>Source Sans Pro</vt:lpstr>
      <vt:lpstr>Source Sans Pro Light</vt:lpstr>
      <vt:lpstr>Source Sans Pro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subject/>
  <dc:creator>Rocketo Graphics</dc:creator>
  <cp:keywords/>
  <dc:description/>
  <cp:lastModifiedBy>Christian Rigby</cp:lastModifiedBy>
  <cp:revision>6343</cp:revision>
  <dcterms:created xsi:type="dcterms:W3CDTF">2014-11-12T21:47:38Z</dcterms:created>
  <dcterms:modified xsi:type="dcterms:W3CDTF">2017-12-03T05:18:38Z</dcterms:modified>
  <cp:category/>
</cp:coreProperties>
</file>